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35"/>
  </p:notesMasterIdLst>
  <p:handoutMasterIdLst>
    <p:handoutMasterId r:id="rId36"/>
  </p:handoutMasterIdLst>
  <p:sldIdLst>
    <p:sldId id="447" r:id="rId7"/>
    <p:sldId id="380" r:id="rId8"/>
    <p:sldId id="456" r:id="rId9"/>
    <p:sldId id="457" r:id="rId10"/>
    <p:sldId id="439" r:id="rId11"/>
    <p:sldId id="449" r:id="rId12"/>
    <p:sldId id="448" r:id="rId13"/>
    <p:sldId id="450" r:id="rId14"/>
    <p:sldId id="451" r:id="rId15"/>
    <p:sldId id="455" r:id="rId16"/>
    <p:sldId id="452" r:id="rId17"/>
    <p:sldId id="454" r:id="rId18"/>
    <p:sldId id="458" r:id="rId19"/>
    <p:sldId id="453" r:id="rId20"/>
    <p:sldId id="459" r:id="rId21"/>
    <p:sldId id="460" r:id="rId22"/>
    <p:sldId id="461" r:id="rId23"/>
    <p:sldId id="462" r:id="rId24"/>
    <p:sldId id="463" r:id="rId25"/>
    <p:sldId id="464" r:id="rId26"/>
    <p:sldId id="465" r:id="rId27"/>
    <p:sldId id="466" r:id="rId28"/>
    <p:sldId id="467" r:id="rId29"/>
    <p:sldId id="468" r:id="rId30"/>
    <p:sldId id="469" r:id="rId31"/>
    <p:sldId id="470" r:id="rId32"/>
    <p:sldId id="471" r:id="rId33"/>
    <p:sldId id="411" r:id="rId34"/>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56"/>
            <p14:sldId id="457"/>
            <p14:sldId id="439"/>
            <p14:sldId id="449"/>
            <p14:sldId id="448"/>
            <p14:sldId id="450"/>
            <p14:sldId id="451"/>
            <p14:sldId id="455"/>
            <p14:sldId id="452"/>
            <p14:sldId id="454"/>
            <p14:sldId id="458"/>
            <p14:sldId id="453"/>
            <p14:sldId id="459"/>
            <p14:sldId id="460"/>
            <p14:sldId id="461"/>
            <p14:sldId id="462"/>
            <p14:sldId id="463"/>
            <p14:sldId id="464"/>
            <p14:sldId id="465"/>
            <p14:sldId id="466"/>
            <p14:sldId id="467"/>
            <p14:sldId id="468"/>
            <p14:sldId id="469"/>
            <p14:sldId id="470"/>
            <p14:sldId id="471"/>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F22F0-875F-4502-9EE1-F51AADA10870}" v="81" dt="2020-01-19T15:01:47.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6374" autoAdjust="0"/>
  </p:normalViewPr>
  <p:slideViewPr>
    <p:cSldViewPr snapToGrid="0" snapToObjects="1">
      <p:cViewPr varScale="1">
        <p:scale>
          <a:sx n="53" d="100"/>
          <a:sy n="53" d="100"/>
        </p:scale>
        <p:origin x="2179" y="62"/>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B32F22F0-875F-4502-9EE1-F51AADA10870}"/>
    <pc:docChg chg="undo custSel addSld delSld modSld sldOrd modSection">
      <pc:chgData name="Cristina Roche Arroyos" userId="bc7dcb39-c932-47bb-968b-676663e41117" providerId="ADAL" clId="{B32F22F0-875F-4502-9EE1-F51AADA10870}" dt="2020-01-19T15:01:47.513" v="325"/>
      <pc:docMkLst>
        <pc:docMk/>
      </pc:docMkLst>
      <pc:sldChg chg="modSp modAnim">
        <pc:chgData name="Cristina Roche Arroyos" userId="bc7dcb39-c932-47bb-968b-676663e41117" providerId="ADAL" clId="{B32F22F0-875F-4502-9EE1-F51AADA10870}" dt="2020-01-17T11:29:19.275" v="52" actId="20577"/>
        <pc:sldMkLst>
          <pc:docMk/>
          <pc:sldMk cId="2579694807" sldId="380"/>
        </pc:sldMkLst>
        <pc:spChg chg="mod">
          <ac:chgData name="Cristina Roche Arroyos" userId="bc7dcb39-c932-47bb-968b-676663e41117" providerId="ADAL" clId="{B32F22F0-875F-4502-9EE1-F51AADA10870}" dt="2020-01-17T11:29:19.275" v="52" actId="20577"/>
          <ac:spMkLst>
            <pc:docMk/>
            <pc:sldMk cId="2579694807" sldId="380"/>
            <ac:spMk id="7" creationId="{00000000-0000-0000-0000-000000000000}"/>
          </ac:spMkLst>
        </pc:spChg>
      </pc:sldChg>
      <pc:sldChg chg="add">
        <pc:chgData name="Cristina Roche Arroyos" userId="bc7dcb39-c932-47bb-968b-676663e41117" providerId="ADAL" clId="{B32F22F0-875F-4502-9EE1-F51AADA10870}" dt="2020-01-19T15:01:47.513" v="325"/>
        <pc:sldMkLst>
          <pc:docMk/>
          <pc:sldMk cId="2741192117" sldId="411"/>
        </pc:sldMkLst>
      </pc:sldChg>
      <pc:sldChg chg="addSp delSp modSp">
        <pc:chgData name="Cristina Roche Arroyos" userId="bc7dcb39-c932-47bb-968b-676663e41117" providerId="ADAL" clId="{B32F22F0-875F-4502-9EE1-F51AADA10870}" dt="2020-01-17T18:12:13.486" v="63"/>
        <pc:sldMkLst>
          <pc:docMk/>
          <pc:sldMk cId="3258039412" sldId="439"/>
        </pc:sldMkLst>
        <pc:picChg chg="add del mod">
          <ac:chgData name="Cristina Roche Arroyos" userId="bc7dcb39-c932-47bb-968b-676663e41117" providerId="ADAL" clId="{B32F22F0-875F-4502-9EE1-F51AADA10870}" dt="2020-01-17T18:11:42.237" v="56" actId="478"/>
          <ac:picMkLst>
            <pc:docMk/>
            <pc:sldMk cId="3258039412" sldId="439"/>
            <ac:picMk id="3" creationId="{FDF35B76-FE01-4016-B8F4-462520E0F10F}"/>
          </ac:picMkLst>
        </pc:picChg>
        <pc:picChg chg="add mod">
          <ac:chgData name="Cristina Roche Arroyos" userId="bc7dcb39-c932-47bb-968b-676663e41117" providerId="ADAL" clId="{B32F22F0-875F-4502-9EE1-F51AADA10870}" dt="2020-01-17T18:11:49.280" v="59" actId="1076"/>
          <ac:picMkLst>
            <pc:docMk/>
            <pc:sldMk cId="3258039412" sldId="439"/>
            <ac:picMk id="4" creationId="{2C149316-FB10-444B-ABBA-E4EA75CC5DD2}"/>
          </ac:picMkLst>
        </pc:picChg>
        <pc:picChg chg="del mod">
          <ac:chgData name="Cristina Roche Arroyos" userId="bc7dcb39-c932-47bb-968b-676663e41117" providerId="ADAL" clId="{B32F22F0-875F-4502-9EE1-F51AADA10870}" dt="2020-01-17T18:12:13.486" v="63"/>
          <ac:picMkLst>
            <pc:docMk/>
            <pc:sldMk cId="3258039412" sldId="439"/>
            <ac:picMk id="25" creationId="{1E504460-8B58-43E1-939A-CA213BA47B9E}"/>
          </ac:picMkLst>
        </pc:picChg>
      </pc:sldChg>
      <pc:sldChg chg="ord">
        <pc:chgData name="Cristina Roche Arroyos" userId="bc7dcb39-c932-47bb-968b-676663e41117" providerId="ADAL" clId="{B32F22F0-875F-4502-9EE1-F51AADA10870}" dt="2020-01-17T18:11:53.567" v="60"/>
        <pc:sldMkLst>
          <pc:docMk/>
          <pc:sldMk cId="152512613" sldId="448"/>
        </pc:sldMkLst>
      </pc:sldChg>
      <pc:sldChg chg="addSp delSp modSp">
        <pc:chgData name="Cristina Roche Arroyos" userId="bc7dcb39-c932-47bb-968b-676663e41117" providerId="ADAL" clId="{B32F22F0-875F-4502-9EE1-F51AADA10870}" dt="2020-01-17T18:12:57.212" v="81" actId="1076"/>
        <pc:sldMkLst>
          <pc:docMk/>
          <pc:sldMk cId="902263311" sldId="449"/>
        </pc:sldMkLst>
        <pc:spChg chg="del">
          <ac:chgData name="Cristina Roche Arroyos" userId="bc7dcb39-c932-47bb-968b-676663e41117" providerId="ADAL" clId="{B32F22F0-875F-4502-9EE1-F51AADA10870}" dt="2020-01-17T18:12:23.740" v="66" actId="478"/>
          <ac:spMkLst>
            <pc:docMk/>
            <pc:sldMk cId="902263311" sldId="449"/>
            <ac:spMk id="2" creationId="{00000000-0000-0000-0000-000000000000}"/>
          </ac:spMkLst>
        </pc:spChg>
        <pc:spChg chg="mod">
          <ac:chgData name="Cristina Roche Arroyos" userId="bc7dcb39-c932-47bb-968b-676663e41117" providerId="ADAL" clId="{B32F22F0-875F-4502-9EE1-F51AADA10870}" dt="2020-01-17T18:12:49.765" v="79" actId="20577"/>
          <ac:spMkLst>
            <pc:docMk/>
            <pc:sldMk cId="902263311" sldId="449"/>
            <ac:spMk id="7" creationId="{1B7B170E-CB25-4E2A-9920-895421703C1E}"/>
          </ac:spMkLst>
        </pc:spChg>
        <pc:spChg chg="add del mod">
          <ac:chgData name="Cristina Roche Arroyos" userId="bc7dcb39-c932-47bb-968b-676663e41117" providerId="ADAL" clId="{B32F22F0-875F-4502-9EE1-F51AADA10870}" dt="2020-01-17T18:12:26.493" v="67" actId="478"/>
          <ac:spMkLst>
            <pc:docMk/>
            <pc:sldMk cId="902263311" sldId="449"/>
            <ac:spMk id="8" creationId="{1EE5C7E2-B34A-4F08-99BF-D646D2425EF7}"/>
          </ac:spMkLst>
        </pc:spChg>
        <pc:spChg chg="add">
          <ac:chgData name="Cristina Roche Arroyos" userId="bc7dcb39-c932-47bb-968b-676663e41117" providerId="ADAL" clId="{B32F22F0-875F-4502-9EE1-F51AADA10870}" dt="2020-01-17T18:12:27.136" v="68"/>
          <ac:spMkLst>
            <pc:docMk/>
            <pc:sldMk cId="902263311" sldId="449"/>
            <ac:spMk id="9" creationId="{7A85E1B5-882D-42AE-B38C-659FC92E1832}"/>
          </ac:spMkLst>
        </pc:spChg>
        <pc:picChg chg="add mod">
          <ac:chgData name="Cristina Roche Arroyos" userId="bc7dcb39-c932-47bb-968b-676663e41117" providerId="ADAL" clId="{B32F22F0-875F-4502-9EE1-F51AADA10870}" dt="2020-01-17T18:12:57.212" v="81" actId="1076"/>
          <ac:picMkLst>
            <pc:docMk/>
            <pc:sldMk cId="902263311" sldId="449"/>
            <ac:picMk id="4" creationId="{FCB9A131-7A90-41D0-8DBE-61EAB9DB80A2}"/>
          </ac:picMkLst>
        </pc:picChg>
        <pc:picChg chg="add mod">
          <ac:chgData name="Cristina Roche Arroyos" userId="bc7dcb39-c932-47bb-968b-676663e41117" providerId="ADAL" clId="{B32F22F0-875F-4502-9EE1-F51AADA10870}" dt="2020-01-17T18:12:54.248" v="80" actId="1076"/>
          <ac:picMkLst>
            <pc:docMk/>
            <pc:sldMk cId="902263311" sldId="449"/>
            <ac:picMk id="6" creationId="{EF2419C0-9827-4E95-A846-D9EDFD5F5C34}"/>
          </ac:picMkLst>
        </pc:picChg>
      </pc:sldChg>
      <pc:sldChg chg="addSp modSp">
        <pc:chgData name="Cristina Roche Arroyos" userId="bc7dcb39-c932-47bb-968b-676663e41117" providerId="ADAL" clId="{B32F22F0-875F-4502-9EE1-F51AADA10870}" dt="2020-01-17T18:14:40.227" v="83" actId="1076"/>
        <pc:sldMkLst>
          <pc:docMk/>
          <pc:sldMk cId="1461485662" sldId="450"/>
        </pc:sldMkLst>
        <pc:picChg chg="add mod">
          <ac:chgData name="Cristina Roche Arroyos" userId="bc7dcb39-c932-47bb-968b-676663e41117" providerId="ADAL" clId="{B32F22F0-875F-4502-9EE1-F51AADA10870}" dt="2020-01-17T18:14:40.227" v="83" actId="1076"/>
          <ac:picMkLst>
            <pc:docMk/>
            <pc:sldMk cId="1461485662" sldId="450"/>
            <ac:picMk id="4" creationId="{CD885359-5D7F-451B-B61A-6D64A138A142}"/>
          </ac:picMkLst>
        </pc:picChg>
      </pc:sldChg>
      <pc:sldChg chg="addSp delSp modSp">
        <pc:chgData name="Cristina Roche Arroyos" userId="bc7dcb39-c932-47bb-968b-676663e41117" providerId="ADAL" clId="{B32F22F0-875F-4502-9EE1-F51AADA10870}" dt="2020-01-17T18:21:17.234" v="258" actId="478"/>
        <pc:sldMkLst>
          <pc:docMk/>
          <pc:sldMk cId="1712374089" sldId="451"/>
        </pc:sldMkLst>
        <pc:spChg chg="del">
          <ac:chgData name="Cristina Roche Arroyos" userId="bc7dcb39-c932-47bb-968b-676663e41117" providerId="ADAL" clId="{B32F22F0-875F-4502-9EE1-F51AADA10870}" dt="2020-01-17T18:21:07.996" v="253" actId="478"/>
          <ac:spMkLst>
            <pc:docMk/>
            <pc:sldMk cId="1712374089" sldId="451"/>
            <ac:spMk id="2" creationId="{00000000-0000-0000-0000-000000000000}"/>
          </ac:spMkLst>
        </pc:spChg>
        <pc:spChg chg="del mod">
          <ac:chgData name="Cristina Roche Arroyos" userId="bc7dcb39-c932-47bb-968b-676663e41117" providerId="ADAL" clId="{B32F22F0-875F-4502-9EE1-F51AADA10870}" dt="2020-01-17T18:21:17.234" v="258" actId="478"/>
          <ac:spMkLst>
            <pc:docMk/>
            <pc:sldMk cId="1712374089" sldId="451"/>
            <ac:spMk id="7" creationId="{1B7B170E-CB25-4E2A-9920-895421703C1E}"/>
          </ac:spMkLst>
        </pc:spChg>
        <pc:spChg chg="add del mod">
          <ac:chgData name="Cristina Roche Arroyos" userId="bc7dcb39-c932-47bb-968b-676663e41117" providerId="ADAL" clId="{B32F22F0-875F-4502-9EE1-F51AADA10870}" dt="2020-01-17T18:21:10.606" v="255" actId="478"/>
          <ac:spMkLst>
            <pc:docMk/>
            <pc:sldMk cId="1712374089" sldId="451"/>
            <ac:spMk id="10" creationId="{28179406-330B-4B9E-ADC9-58A499514698}"/>
          </ac:spMkLst>
        </pc:spChg>
        <pc:spChg chg="add del">
          <ac:chgData name="Cristina Roche Arroyos" userId="bc7dcb39-c932-47bb-968b-676663e41117" providerId="ADAL" clId="{B32F22F0-875F-4502-9EE1-F51AADA10870}" dt="2020-01-17T18:21:14.477" v="257" actId="478"/>
          <ac:spMkLst>
            <pc:docMk/>
            <pc:sldMk cId="1712374089" sldId="451"/>
            <ac:spMk id="11" creationId="{0706018F-7761-4F7D-A868-6F8415F7B99F}"/>
          </ac:spMkLst>
        </pc:spChg>
        <pc:picChg chg="add del mod">
          <ac:chgData name="Cristina Roche Arroyos" userId="bc7dcb39-c932-47bb-968b-676663e41117" providerId="ADAL" clId="{B32F22F0-875F-4502-9EE1-F51AADA10870}" dt="2020-01-17T18:18:21.588" v="133"/>
          <ac:picMkLst>
            <pc:docMk/>
            <pc:sldMk cId="1712374089" sldId="451"/>
            <ac:picMk id="4" creationId="{C4F036F7-D4DF-4958-AC8B-CD1225A8CF36}"/>
          </ac:picMkLst>
        </pc:picChg>
        <pc:picChg chg="add del mod">
          <ac:chgData name="Cristina Roche Arroyos" userId="bc7dcb39-c932-47bb-968b-676663e41117" providerId="ADAL" clId="{B32F22F0-875F-4502-9EE1-F51AADA10870}" dt="2020-01-17T18:18:16.236" v="131"/>
          <ac:picMkLst>
            <pc:docMk/>
            <pc:sldMk cId="1712374089" sldId="451"/>
            <ac:picMk id="5" creationId="{B43CA2C9-7867-4875-A4B2-CAC15FD85380}"/>
          </ac:picMkLst>
        </pc:picChg>
        <pc:picChg chg="add del mod">
          <ac:chgData name="Cristina Roche Arroyos" userId="bc7dcb39-c932-47bb-968b-676663e41117" providerId="ADAL" clId="{B32F22F0-875F-4502-9EE1-F51AADA10870}" dt="2020-01-17T18:17:17.797" v="124"/>
          <ac:picMkLst>
            <pc:docMk/>
            <pc:sldMk cId="1712374089" sldId="451"/>
            <ac:picMk id="6" creationId="{315B356D-69C9-4C0B-B52E-6F34AD340EB9}"/>
          </ac:picMkLst>
        </pc:picChg>
        <pc:picChg chg="add mod">
          <ac:chgData name="Cristina Roche Arroyos" userId="bc7dcb39-c932-47bb-968b-676663e41117" providerId="ADAL" clId="{B32F22F0-875F-4502-9EE1-F51AADA10870}" dt="2020-01-17T18:18:43.927" v="138" actId="1076"/>
          <ac:picMkLst>
            <pc:docMk/>
            <pc:sldMk cId="1712374089" sldId="451"/>
            <ac:picMk id="8" creationId="{CC73181F-A9CA-4908-B94B-82F12A2CD9C1}"/>
          </ac:picMkLst>
        </pc:picChg>
      </pc:sldChg>
      <pc:sldChg chg="addSp delSp modSp">
        <pc:chgData name="Cristina Roche Arroyos" userId="bc7dcb39-c932-47bb-968b-676663e41117" providerId="ADAL" clId="{B32F22F0-875F-4502-9EE1-F51AADA10870}" dt="2020-01-17T18:21:55.582" v="291" actId="20577"/>
        <pc:sldMkLst>
          <pc:docMk/>
          <pc:sldMk cId="2941183351" sldId="452"/>
        </pc:sldMkLst>
        <pc:spChg chg="del">
          <ac:chgData name="Cristina Roche Arroyos" userId="bc7dcb39-c932-47bb-968b-676663e41117" providerId="ADAL" clId="{B32F22F0-875F-4502-9EE1-F51AADA10870}" dt="2020-01-17T18:21:22.416" v="259" actId="478"/>
          <ac:spMkLst>
            <pc:docMk/>
            <pc:sldMk cId="2941183351" sldId="452"/>
            <ac:spMk id="2" creationId="{00000000-0000-0000-0000-000000000000}"/>
          </ac:spMkLst>
        </pc:spChg>
        <pc:spChg chg="del">
          <ac:chgData name="Cristina Roche Arroyos" userId="bc7dcb39-c932-47bb-968b-676663e41117" providerId="ADAL" clId="{B32F22F0-875F-4502-9EE1-F51AADA10870}" dt="2020-01-17T18:17:15.373" v="123" actId="478"/>
          <ac:spMkLst>
            <pc:docMk/>
            <pc:sldMk cId="2941183351" sldId="452"/>
            <ac:spMk id="7" creationId="{1B7B170E-CB25-4E2A-9920-895421703C1E}"/>
          </ac:spMkLst>
        </pc:spChg>
        <pc:spChg chg="add mod">
          <ac:chgData name="Cristina Roche Arroyos" userId="bc7dcb39-c932-47bb-968b-676663e41117" providerId="ADAL" clId="{B32F22F0-875F-4502-9EE1-F51AADA10870}" dt="2020-01-17T18:21:55.582" v="291" actId="20577"/>
          <ac:spMkLst>
            <pc:docMk/>
            <pc:sldMk cId="2941183351" sldId="452"/>
            <ac:spMk id="8" creationId="{BEFE2DB1-A47E-490F-AD19-1BAC34E6157C}"/>
          </ac:spMkLst>
        </pc:spChg>
        <pc:spChg chg="add del mod">
          <ac:chgData name="Cristina Roche Arroyos" userId="bc7dcb39-c932-47bb-968b-676663e41117" providerId="ADAL" clId="{B32F22F0-875F-4502-9EE1-F51AADA10870}" dt="2020-01-17T18:21:25.005" v="260" actId="478"/>
          <ac:spMkLst>
            <pc:docMk/>
            <pc:sldMk cId="2941183351" sldId="452"/>
            <ac:spMk id="10" creationId="{57AB1746-F6D4-4543-87E7-E6510355A2B8}"/>
          </ac:spMkLst>
        </pc:spChg>
        <pc:spChg chg="add mod">
          <ac:chgData name="Cristina Roche Arroyos" userId="bc7dcb39-c932-47bb-968b-676663e41117" providerId="ADAL" clId="{B32F22F0-875F-4502-9EE1-F51AADA10870}" dt="2020-01-17T18:21:39.750" v="262" actId="14100"/>
          <ac:spMkLst>
            <pc:docMk/>
            <pc:sldMk cId="2941183351" sldId="452"/>
            <ac:spMk id="11" creationId="{5D592124-617A-439F-AFE7-6B21C404C83C}"/>
          </ac:spMkLst>
        </pc:spChg>
        <pc:picChg chg="add mod">
          <ac:chgData name="Cristina Roche Arroyos" userId="bc7dcb39-c932-47bb-968b-676663e41117" providerId="ADAL" clId="{B32F22F0-875F-4502-9EE1-F51AADA10870}" dt="2020-01-17T18:19:14.555" v="144" actId="1076"/>
          <ac:picMkLst>
            <pc:docMk/>
            <pc:sldMk cId="2941183351" sldId="452"/>
            <ac:picMk id="4" creationId="{5B2B35F1-F37A-419A-B3A3-7BC8CCC5C189}"/>
          </ac:picMkLst>
        </pc:picChg>
        <pc:picChg chg="add">
          <ac:chgData name="Cristina Roche Arroyos" userId="bc7dcb39-c932-47bb-968b-676663e41117" providerId="ADAL" clId="{B32F22F0-875F-4502-9EE1-F51AADA10870}" dt="2020-01-17T18:18:23.204" v="134"/>
          <ac:picMkLst>
            <pc:docMk/>
            <pc:sldMk cId="2941183351" sldId="452"/>
            <ac:picMk id="6" creationId="{869DBBC2-5CF6-4F36-AB6F-FE888A417CDE}"/>
          </ac:picMkLst>
        </pc:picChg>
        <pc:picChg chg="add mod">
          <ac:chgData name="Cristina Roche Arroyos" userId="bc7dcb39-c932-47bb-968b-676663e41117" providerId="ADAL" clId="{B32F22F0-875F-4502-9EE1-F51AADA10870}" dt="2020-01-17T18:19:15.966" v="145" actId="1076"/>
          <ac:picMkLst>
            <pc:docMk/>
            <pc:sldMk cId="2941183351" sldId="452"/>
            <ac:picMk id="9" creationId="{B99DFB1F-4368-4213-B747-CA0665425598}"/>
          </ac:picMkLst>
        </pc:picChg>
      </pc:sldChg>
      <pc:sldChg chg="add">
        <pc:chgData name="Cristina Roche Arroyos" userId="bc7dcb39-c932-47bb-968b-676663e41117" providerId="ADAL" clId="{B32F22F0-875F-4502-9EE1-F51AADA10870}" dt="2020-01-19T15:01:05.916" v="324"/>
        <pc:sldMkLst>
          <pc:docMk/>
          <pc:sldMk cId="1781861775" sldId="453"/>
        </pc:sldMkLst>
      </pc:sldChg>
      <pc:sldChg chg="delSp modSp">
        <pc:chgData name="Cristina Roche Arroyos" userId="bc7dcb39-c932-47bb-968b-676663e41117" providerId="ADAL" clId="{B32F22F0-875F-4502-9EE1-F51AADA10870}" dt="2020-01-17T18:22:40.873" v="323" actId="20577"/>
        <pc:sldMkLst>
          <pc:docMk/>
          <pc:sldMk cId="1323993230" sldId="454"/>
        </pc:sldMkLst>
        <pc:spChg chg="mod">
          <ac:chgData name="Cristina Roche Arroyos" userId="bc7dcb39-c932-47bb-968b-676663e41117" providerId="ADAL" clId="{B32F22F0-875F-4502-9EE1-F51AADA10870}" dt="2020-01-17T18:22:40.873" v="323" actId="20577"/>
          <ac:spMkLst>
            <pc:docMk/>
            <pc:sldMk cId="1323993230" sldId="454"/>
            <ac:spMk id="2" creationId="{00000000-0000-0000-0000-000000000000}"/>
          </ac:spMkLst>
        </pc:spChg>
        <pc:spChg chg="del">
          <ac:chgData name="Cristina Roche Arroyos" userId="bc7dcb39-c932-47bb-968b-676663e41117" providerId="ADAL" clId="{B32F22F0-875F-4502-9EE1-F51AADA10870}" dt="2020-01-17T18:22:06.333" v="293" actId="478"/>
          <ac:spMkLst>
            <pc:docMk/>
            <pc:sldMk cId="1323993230" sldId="454"/>
            <ac:spMk id="7" creationId="{1B7B170E-CB25-4E2A-9920-895421703C1E}"/>
          </ac:spMkLst>
        </pc:spChg>
      </pc:sldChg>
      <pc:sldChg chg="addSp delSp modSp add">
        <pc:chgData name="Cristina Roche Arroyos" userId="bc7dcb39-c932-47bb-968b-676663e41117" providerId="ADAL" clId="{B32F22F0-875F-4502-9EE1-F51AADA10870}" dt="2020-01-17T18:20:56.506" v="252" actId="1076"/>
        <pc:sldMkLst>
          <pc:docMk/>
          <pc:sldMk cId="1373529214" sldId="455"/>
        </pc:sldMkLst>
        <pc:spChg chg="mod">
          <ac:chgData name="Cristina Roche Arroyos" userId="bc7dcb39-c932-47bb-968b-676663e41117" providerId="ADAL" clId="{B32F22F0-875F-4502-9EE1-F51AADA10870}" dt="2020-01-17T18:20:01.933" v="176" actId="20577"/>
          <ac:spMkLst>
            <pc:docMk/>
            <pc:sldMk cId="1373529214" sldId="455"/>
            <ac:spMk id="2" creationId="{00000000-0000-0000-0000-000000000000}"/>
          </ac:spMkLst>
        </pc:spChg>
        <pc:spChg chg="add mod">
          <ac:chgData name="Cristina Roche Arroyos" userId="bc7dcb39-c932-47bb-968b-676663e41117" providerId="ADAL" clId="{B32F22F0-875F-4502-9EE1-F51AADA10870}" dt="2020-01-17T18:20:44.993" v="246" actId="20577"/>
          <ac:spMkLst>
            <pc:docMk/>
            <pc:sldMk cId="1373529214" sldId="455"/>
            <ac:spMk id="8" creationId="{E45001FA-7CA1-4409-8A03-9C57F2BA1DA1}"/>
          </ac:spMkLst>
        </pc:spChg>
        <pc:picChg chg="del">
          <ac:chgData name="Cristina Roche Arroyos" userId="bc7dcb39-c932-47bb-968b-676663e41117" providerId="ADAL" clId="{B32F22F0-875F-4502-9EE1-F51AADA10870}" dt="2020-01-17T18:18:09.802" v="130"/>
          <ac:picMkLst>
            <pc:docMk/>
            <pc:sldMk cId="1373529214" sldId="455"/>
            <ac:picMk id="4" creationId="{5B2B35F1-F37A-419A-B3A3-7BC8CCC5C189}"/>
          </ac:picMkLst>
        </pc:picChg>
        <pc:picChg chg="add mod">
          <ac:chgData name="Cristina Roche Arroyos" userId="bc7dcb39-c932-47bb-968b-676663e41117" providerId="ADAL" clId="{B32F22F0-875F-4502-9EE1-F51AADA10870}" dt="2020-01-17T18:20:56.506" v="252" actId="1076"/>
          <ac:picMkLst>
            <pc:docMk/>
            <pc:sldMk cId="1373529214" sldId="455"/>
            <ac:picMk id="5" creationId="{EEB10390-1C1D-4A12-BB54-185AAF7A253C}"/>
          </ac:picMkLst>
        </pc:picChg>
        <pc:picChg chg="add mod">
          <ac:chgData name="Cristina Roche Arroyos" userId="bc7dcb39-c932-47bb-968b-676663e41117" providerId="ADAL" clId="{B32F22F0-875F-4502-9EE1-F51AADA10870}" dt="2020-01-17T18:20:48.222" v="248" actId="1076"/>
          <ac:picMkLst>
            <pc:docMk/>
            <pc:sldMk cId="1373529214" sldId="455"/>
            <ac:picMk id="6" creationId="{3198028E-D770-43A6-8643-08D1828B48FB}"/>
          </ac:picMkLst>
        </pc:picChg>
        <pc:picChg chg="add mod">
          <ac:chgData name="Cristina Roche Arroyos" userId="bc7dcb39-c932-47bb-968b-676663e41117" providerId="ADAL" clId="{B32F22F0-875F-4502-9EE1-F51AADA10870}" dt="2020-01-17T18:20:50.786" v="249" actId="1076"/>
          <ac:picMkLst>
            <pc:docMk/>
            <pc:sldMk cId="1373529214" sldId="455"/>
            <ac:picMk id="7" creationId="{F33D020D-159F-4421-A213-F58F375A91B7}"/>
          </ac:picMkLst>
        </pc:picChg>
      </pc:sldChg>
      <pc:sldChg chg="add">
        <pc:chgData name="Cristina Roche Arroyos" userId="bc7dcb39-c932-47bb-968b-676663e41117" providerId="ADAL" clId="{B32F22F0-875F-4502-9EE1-F51AADA10870}" dt="2020-01-19T15:01:05.916" v="324"/>
        <pc:sldMkLst>
          <pc:docMk/>
          <pc:sldMk cId="961266334" sldId="458"/>
        </pc:sldMkLst>
      </pc:sldChg>
      <pc:sldChg chg="add">
        <pc:chgData name="Cristina Roche Arroyos" userId="bc7dcb39-c932-47bb-968b-676663e41117" providerId="ADAL" clId="{B32F22F0-875F-4502-9EE1-F51AADA10870}" dt="2020-01-19T15:01:05.916" v="324"/>
        <pc:sldMkLst>
          <pc:docMk/>
          <pc:sldMk cId="1541524010" sldId="459"/>
        </pc:sldMkLst>
      </pc:sldChg>
      <pc:sldChg chg="add">
        <pc:chgData name="Cristina Roche Arroyos" userId="bc7dcb39-c932-47bb-968b-676663e41117" providerId="ADAL" clId="{B32F22F0-875F-4502-9EE1-F51AADA10870}" dt="2020-01-19T15:01:05.916" v="324"/>
        <pc:sldMkLst>
          <pc:docMk/>
          <pc:sldMk cId="1525533464" sldId="460"/>
        </pc:sldMkLst>
      </pc:sldChg>
      <pc:sldChg chg="add">
        <pc:chgData name="Cristina Roche Arroyos" userId="bc7dcb39-c932-47bb-968b-676663e41117" providerId="ADAL" clId="{B32F22F0-875F-4502-9EE1-F51AADA10870}" dt="2020-01-19T15:01:05.916" v="324"/>
        <pc:sldMkLst>
          <pc:docMk/>
          <pc:sldMk cId="4208864210" sldId="461"/>
        </pc:sldMkLst>
      </pc:sldChg>
      <pc:sldChg chg="add">
        <pc:chgData name="Cristina Roche Arroyos" userId="bc7dcb39-c932-47bb-968b-676663e41117" providerId="ADAL" clId="{B32F22F0-875F-4502-9EE1-F51AADA10870}" dt="2020-01-19T15:01:05.916" v="324"/>
        <pc:sldMkLst>
          <pc:docMk/>
          <pc:sldMk cId="1261099494" sldId="462"/>
        </pc:sldMkLst>
      </pc:sldChg>
      <pc:sldChg chg="add">
        <pc:chgData name="Cristina Roche Arroyos" userId="bc7dcb39-c932-47bb-968b-676663e41117" providerId="ADAL" clId="{B32F22F0-875F-4502-9EE1-F51AADA10870}" dt="2020-01-19T15:01:47.513" v="325"/>
        <pc:sldMkLst>
          <pc:docMk/>
          <pc:sldMk cId="1191831815" sldId="463"/>
        </pc:sldMkLst>
      </pc:sldChg>
      <pc:sldChg chg="add">
        <pc:chgData name="Cristina Roche Arroyos" userId="bc7dcb39-c932-47bb-968b-676663e41117" providerId="ADAL" clId="{B32F22F0-875F-4502-9EE1-F51AADA10870}" dt="2020-01-19T15:01:47.513" v="325"/>
        <pc:sldMkLst>
          <pc:docMk/>
          <pc:sldMk cId="2604348436" sldId="464"/>
        </pc:sldMkLst>
      </pc:sldChg>
      <pc:sldChg chg="add">
        <pc:chgData name="Cristina Roche Arroyos" userId="bc7dcb39-c932-47bb-968b-676663e41117" providerId="ADAL" clId="{B32F22F0-875F-4502-9EE1-F51AADA10870}" dt="2020-01-19T15:01:47.513" v="325"/>
        <pc:sldMkLst>
          <pc:docMk/>
          <pc:sldMk cId="2448088181" sldId="465"/>
        </pc:sldMkLst>
      </pc:sldChg>
      <pc:sldChg chg="add">
        <pc:chgData name="Cristina Roche Arroyos" userId="bc7dcb39-c932-47bb-968b-676663e41117" providerId="ADAL" clId="{B32F22F0-875F-4502-9EE1-F51AADA10870}" dt="2020-01-19T15:01:47.513" v="325"/>
        <pc:sldMkLst>
          <pc:docMk/>
          <pc:sldMk cId="2808491052" sldId="466"/>
        </pc:sldMkLst>
      </pc:sldChg>
      <pc:sldChg chg="add">
        <pc:chgData name="Cristina Roche Arroyos" userId="bc7dcb39-c932-47bb-968b-676663e41117" providerId="ADAL" clId="{B32F22F0-875F-4502-9EE1-F51AADA10870}" dt="2020-01-19T15:01:47.513" v="325"/>
        <pc:sldMkLst>
          <pc:docMk/>
          <pc:sldMk cId="1147020389" sldId="467"/>
        </pc:sldMkLst>
      </pc:sldChg>
      <pc:sldChg chg="add">
        <pc:chgData name="Cristina Roche Arroyos" userId="bc7dcb39-c932-47bb-968b-676663e41117" providerId="ADAL" clId="{B32F22F0-875F-4502-9EE1-F51AADA10870}" dt="2020-01-19T15:01:47.513" v="325"/>
        <pc:sldMkLst>
          <pc:docMk/>
          <pc:sldMk cId="3651227610" sldId="468"/>
        </pc:sldMkLst>
      </pc:sldChg>
      <pc:sldChg chg="add">
        <pc:chgData name="Cristina Roche Arroyos" userId="bc7dcb39-c932-47bb-968b-676663e41117" providerId="ADAL" clId="{B32F22F0-875F-4502-9EE1-F51AADA10870}" dt="2020-01-19T15:01:47.513" v="325"/>
        <pc:sldMkLst>
          <pc:docMk/>
          <pc:sldMk cId="724791035" sldId="469"/>
        </pc:sldMkLst>
      </pc:sldChg>
      <pc:sldChg chg="add">
        <pc:chgData name="Cristina Roche Arroyos" userId="bc7dcb39-c932-47bb-968b-676663e41117" providerId="ADAL" clId="{B32F22F0-875F-4502-9EE1-F51AADA10870}" dt="2020-01-19T15:01:47.513" v="325"/>
        <pc:sldMkLst>
          <pc:docMk/>
          <pc:sldMk cId="701596317" sldId="470"/>
        </pc:sldMkLst>
      </pc:sldChg>
      <pc:sldChg chg="add">
        <pc:chgData name="Cristina Roche Arroyos" userId="bc7dcb39-c932-47bb-968b-676663e41117" providerId="ADAL" clId="{B32F22F0-875F-4502-9EE1-F51AADA10870}" dt="2020-01-19T15:01:47.513" v="325"/>
        <pc:sldMkLst>
          <pc:docMk/>
          <pc:sldMk cId="2648730558" sldId="471"/>
        </pc:sldMkLst>
      </pc:sldChg>
    </pc:docChg>
  </pc:docChgLst>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docChg>
  </pc:docChgLst>
  <pc:docChgLst>
    <pc:chgData name="Cristina Roche Arroyos" userId="bc7dcb39-c932-47bb-968b-676663e41117" providerId="ADAL" clId="{8092FFC6-79CB-42F0-B501-5A78E9638B12}"/>
    <pc:docChg chg="custSel addSld delSld modSld modSection">
      <pc:chgData name="Cristina Roche Arroyos" userId="bc7dcb39-c932-47bb-968b-676663e41117" providerId="ADAL" clId="{8092FFC6-79CB-42F0-B501-5A78E9638B12}" dt="2020-01-17T10:42:46.500" v="22" actId="2696"/>
      <pc:docMkLst>
        <pc:docMk/>
      </pc:docMkLst>
      <pc:sldChg chg="delSp add">
        <pc:chgData name="Cristina Roche Arroyos" userId="bc7dcb39-c932-47bb-968b-676663e41117" providerId="ADAL" clId="{8092FFC6-79CB-42F0-B501-5A78E9638B12}" dt="2020-01-17T10:42:36.549" v="13" actId="478"/>
        <pc:sldMkLst>
          <pc:docMk/>
          <pc:sldMk cId="902263311" sldId="449"/>
        </pc:sldMkLst>
        <pc:spChg chg="del">
          <ac:chgData name="Cristina Roche Arroyos" userId="bc7dcb39-c932-47bb-968b-676663e41117" providerId="ADAL" clId="{8092FFC6-79CB-42F0-B501-5A78E9638B12}" dt="2020-01-17T10:42:36.549" v="13" actId="478"/>
          <ac:spMkLst>
            <pc:docMk/>
            <pc:sldMk cId="902263311" sldId="449"/>
            <ac:spMk id="8" creationId="{0A5D1EBC-666F-4D98-8467-571B05920F5C}"/>
          </ac:spMkLst>
        </pc:spChg>
        <pc:picChg chg="del">
          <ac:chgData name="Cristina Roche Arroyos" userId="bc7dcb39-c932-47bb-968b-676663e41117" providerId="ADAL" clId="{8092FFC6-79CB-42F0-B501-5A78E9638B12}" dt="2020-01-17T10:42:31.803" v="11" actId="478"/>
          <ac:picMkLst>
            <pc:docMk/>
            <pc:sldMk cId="902263311" sldId="449"/>
            <ac:picMk id="18" creationId="{A2DB2B93-AF20-46C5-A477-39EC8568CE40}"/>
          </ac:picMkLst>
        </pc:picChg>
        <pc:cxnChg chg="del">
          <ac:chgData name="Cristina Roche Arroyos" userId="bc7dcb39-c932-47bb-968b-676663e41117" providerId="ADAL" clId="{8092FFC6-79CB-42F0-B501-5A78E9638B12}" dt="2020-01-17T10:42:34.102" v="12" actId="478"/>
          <ac:cxnSpMkLst>
            <pc:docMk/>
            <pc:sldMk cId="902263311" sldId="449"/>
            <ac:cxnSpMk id="5" creationId="{A3C5601D-0C8B-4945-AF57-43CB1AC96D1C}"/>
          </ac:cxnSpMkLst>
        </pc:cxnChg>
      </pc:sldChg>
      <pc:sldChg chg="add">
        <pc:chgData name="Cristina Roche Arroyos" userId="bc7dcb39-c932-47bb-968b-676663e41117" providerId="ADAL" clId="{8092FFC6-79CB-42F0-B501-5A78E9638B12}" dt="2020-01-17T10:42:41.906" v="17"/>
        <pc:sldMkLst>
          <pc:docMk/>
          <pc:sldMk cId="1461485662" sldId="450"/>
        </pc:sldMkLst>
      </pc:sldChg>
      <pc:sldChg chg="add">
        <pc:chgData name="Cristina Roche Arroyos" userId="bc7dcb39-c932-47bb-968b-676663e41117" providerId="ADAL" clId="{8092FFC6-79CB-42F0-B501-5A78E9638B12}" dt="2020-01-17T10:42:42.240" v="18"/>
        <pc:sldMkLst>
          <pc:docMk/>
          <pc:sldMk cId="1712374089" sldId="451"/>
        </pc:sldMkLst>
      </pc:sldChg>
      <pc:sldChg chg="add">
        <pc:chgData name="Cristina Roche Arroyos" userId="bc7dcb39-c932-47bb-968b-676663e41117" providerId="ADAL" clId="{8092FFC6-79CB-42F0-B501-5A78E9638B12}" dt="2020-01-17T10:42:42.617" v="19"/>
        <pc:sldMkLst>
          <pc:docMk/>
          <pc:sldMk cId="2941183351" sldId="452"/>
        </pc:sldMkLst>
      </pc:sldChg>
      <pc:sldChg chg="add">
        <pc:chgData name="Cristina Roche Arroyos" userId="bc7dcb39-c932-47bb-968b-676663e41117" providerId="ADAL" clId="{8092FFC6-79CB-42F0-B501-5A78E9638B12}" dt="2020-01-17T10:42:43.993" v="21"/>
        <pc:sldMkLst>
          <pc:docMk/>
          <pc:sldMk cId="1323993230" sldId="4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Secondary </a:t>
            </a:r>
            <a:r>
              <a:rPr lang="en-GB" sz="1000" dirty="0" err="1"/>
              <a:t>objetives</a:t>
            </a:r>
            <a:r>
              <a:rPr lang="en-GB" sz="1000" dirty="0"/>
              <a:t> can be several, but based on literature, we chose a derivatives of the load voltage term</a:t>
            </a:r>
          </a:p>
          <a:p>
            <a:pPr rtl="0"/>
            <a:r>
              <a:rPr lang="en-GB" sz="1000" dirty="0"/>
              <a:t>Again the Euclidean distance between the </a:t>
            </a:r>
            <a:r>
              <a:rPr lang="en-GB" sz="1000" dirty="0" err="1"/>
              <a:t>dereivative</a:t>
            </a:r>
            <a:r>
              <a:rPr lang="en-GB" sz="1000" dirty="0"/>
              <a:t> of the voltage reference and the derivative of the load voltage is penalized.</a:t>
            </a:r>
          </a:p>
          <a:p>
            <a:pPr rtl="0"/>
            <a:endParaRPr lang="en-GB" sz="1000" dirty="0"/>
          </a:p>
          <a:p>
            <a:pPr rtl="0"/>
            <a:r>
              <a:rPr lang="en-GB" sz="1000" dirty="0"/>
              <a:t>This results in very improved performance of the </a:t>
            </a:r>
            <a:r>
              <a:rPr lang="en-GB" sz="1000" dirty="0" err="1"/>
              <a:t>mpc</a:t>
            </a:r>
            <a:r>
              <a:rPr lang="en-GB" sz="1000" dirty="0"/>
              <a:t> for one step horizon. Because the switching state chosen could be the best one for the sampling instant but have large derivative at that point, and therefore lead to a worse value in the next sampling instant. </a:t>
            </a:r>
          </a:p>
        </p:txBody>
      </p:sp>
    </p:spTree>
    <p:extLst>
      <p:ext uri="{BB962C8B-B14F-4D97-AF65-F5344CB8AC3E}">
        <p14:creationId xmlns:p14="http://schemas.microsoft.com/office/powerpoint/2010/main" val="127677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Terms in the cost function are added through a weighting factor.</a:t>
            </a:r>
          </a:p>
          <a:p>
            <a:pPr rtl="0"/>
            <a:endParaRPr lang="en-GB" sz="1000" dirty="0"/>
          </a:p>
          <a:p>
            <a:pPr rtl="0"/>
            <a:r>
              <a:rPr lang="en-GB" sz="1000" dirty="0"/>
              <a:t>Trade-off decision </a:t>
            </a:r>
          </a:p>
          <a:p>
            <a:pPr rtl="0"/>
            <a:endParaRPr lang="en-GB" sz="1000" dirty="0"/>
          </a:p>
          <a:p>
            <a:pPr rtl="0"/>
            <a:r>
              <a:rPr lang="en-GB" sz="1000" dirty="0"/>
              <a:t>Its tested and in terms of </a:t>
            </a:r>
            <a:r>
              <a:rPr lang="en-GB" sz="1000" dirty="0" err="1"/>
              <a:t>thd</a:t>
            </a:r>
            <a:r>
              <a:rPr lang="en-GB" sz="1000" dirty="0"/>
              <a:t> phase voltage the best value is 1.</a:t>
            </a:r>
          </a:p>
        </p:txBody>
      </p:sp>
    </p:spTree>
    <p:extLst>
      <p:ext uri="{BB962C8B-B14F-4D97-AF65-F5344CB8AC3E}">
        <p14:creationId xmlns:p14="http://schemas.microsoft.com/office/powerpoint/2010/main" val="390785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Advantages: Flexible control actions through the cost function, which allows to </a:t>
            </a:r>
            <a:r>
              <a:rPr lang="en-GB" sz="1000" dirty="0" err="1"/>
              <a:t>hace</a:t>
            </a:r>
            <a:r>
              <a:rPr lang="en-GB" sz="1000" dirty="0"/>
              <a:t> accurate transients and to make control actions decisions based on multiple objectives and non linear dynamics.</a:t>
            </a:r>
          </a:p>
          <a:p>
            <a:pPr rtl="0"/>
            <a:endParaRPr lang="en-GB" sz="1000" dirty="0"/>
          </a:p>
          <a:p>
            <a:pPr rtl="0"/>
            <a:r>
              <a:rPr lang="en-GB" sz="1000" dirty="0"/>
              <a:t>Disadvantages: the sampling time decision is a trade-off decision, it has to be longer than the </a:t>
            </a:r>
            <a:r>
              <a:rPr lang="en-GB" sz="1000" dirty="0" err="1"/>
              <a:t>mpc</a:t>
            </a:r>
            <a:r>
              <a:rPr lang="en-GB" sz="1000" dirty="0"/>
              <a:t> execution time. Therefore, a short sampling time is needed to improve the performance because the frequency of the control actions is increased and therefore the precision of the output. However, it limits the number of steps ahead horizon and the possible complexity of the converter topology.</a:t>
            </a:r>
          </a:p>
          <a:p>
            <a:pPr rtl="0"/>
            <a:endParaRPr lang="en-GB" sz="1000" dirty="0"/>
          </a:p>
          <a:p>
            <a:pPr rtl="0"/>
            <a:r>
              <a:rPr lang="en-GB" sz="1000" dirty="0"/>
              <a:t>The solution to this disadvantage is to run </a:t>
            </a:r>
            <a:r>
              <a:rPr lang="en-GB" sz="1000" dirty="0" err="1"/>
              <a:t>mpc</a:t>
            </a:r>
            <a:r>
              <a:rPr lang="en-GB" sz="1000" dirty="0"/>
              <a:t> offline, to not to have the sampling time requirement and train a ANN with this data, and then control with the ANN because its execution time is lower.</a:t>
            </a:r>
          </a:p>
        </p:txBody>
      </p:sp>
    </p:spTree>
    <p:extLst>
      <p:ext uri="{BB962C8B-B14F-4D97-AF65-F5344CB8AC3E}">
        <p14:creationId xmlns:p14="http://schemas.microsoft.com/office/powerpoint/2010/main" val="157140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230759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2459533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372357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383766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336437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900883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Finding network configuration: activation functions, cost function, optimization algorithm. Non-convexity of training a neural network.</a:t>
            </a:r>
          </a:p>
          <a:p>
            <a:pPr rtl="0"/>
            <a:r>
              <a:rPr lang="en-GB" sz="1000" dirty="0"/>
              <a:t>Adding several layers does not significantly improve the performance of the network.</a:t>
            </a:r>
          </a:p>
          <a:p>
            <a:pPr rtl="0"/>
            <a:r>
              <a:rPr lang="en-GB" sz="1000" dirty="0"/>
              <a:t>For a single layer, error and THD values are compared to obtain the optimal number of neurons.</a:t>
            </a:r>
          </a:p>
          <a:p>
            <a:pPr rtl="0"/>
            <a:endParaRPr lang="en-gb" sz="1000" dirty="0"/>
          </a:p>
        </p:txBody>
      </p:sp>
    </p:spTree>
    <p:extLst>
      <p:ext uri="{BB962C8B-B14F-4D97-AF65-F5344CB8AC3E}">
        <p14:creationId xmlns:p14="http://schemas.microsoft.com/office/powerpoint/2010/main" val="35784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82231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277808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Fast and accurate load transient response.</a:t>
            </a:r>
          </a:p>
          <a:p>
            <a:pPr rtl="0"/>
            <a:r>
              <a:rPr lang="en-US" sz="1000" i="0" dirty="0"/>
              <a:t>Current spike because of switching device.</a:t>
            </a:r>
            <a:endParaRPr lang="en-gb" sz="1000" i="0" dirty="0"/>
          </a:p>
        </p:txBody>
      </p:sp>
    </p:spTree>
    <p:extLst>
      <p:ext uri="{BB962C8B-B14F-4D97-AF65-F5344CB8AC3E}">
        <p14:creationId xmlns:p14="http://schemas.microsoft.com/office/powerpoint/2010/main" val="330066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dirty="0">
                <a:effectLst/>
                <a:latin typeface="Arial" panose="020B0604020202020204" pitchFamily="34" charset="0"/>
              </a:rPr>
              <a:t>Ability to extrapolate to </a:t>
            </a:r>
            <a:r>
              <a:rPr lang="en-GB" sz="1000" dirty="0">
                <a:latin typeface="Arial" panose="020B0604020202020204" pitchFamily="34" charset="0"/>
              </a:rPr>
              <a:t>un</a:t>
            </a:r>
            <a:r>
              <a:rPr lang="en-GB" sz="1000" b="0" i="0" dirty="0">
                <a:effectLst/>
                <a:latin typeface="Arial" panose="020B0604020202020204" pitchFamily="34" charset="0"/>
              </a:rPr>
              <a:t>trained data.</a:t>
            </a:r>
          </a:p>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257232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170701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Artificial neural networks have been a fundamental part of many research breakthroughs in recent years due to their ability to execute complex structures in short processing times, to find patterns from data for modelling relationships for which no mathematical description exists or is not accurate, i.e. to approximate any continuous function. This high potential is aimed to be applied to power converters</a:t>
            </a:r>
            <a:endParaRPr lang="en-gb" sz="1000" dirty="0"/>
          </a:p>
        </p:txBody>
      </p:sp>
    </p:spTree>
    <p:extLst>
      <p:ext uri="{BB962C8B-B14F-4D97-AF65-F5344CB8AC3E}">
        <p14:creationId xmlns:p14="http://schemas.microsoft.com/office/powerpoint/2010/main" val="374108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main goal is to obtain an artificial neural network that is able to imitate the finite set model predictive control algorithm for inverter control purposes, achieving similar performance while reducing its computational requirements.</a:t>
            </a:r>
          </a:p>
          <a:p>
            <a:pPr rtl="0"/>
            <a:r>
              <a:rPr lang="en-GB" sz="1000" dirty="0"/>
              <a:t>The inverter to be controlled is a three-phase six switch inverter connected to a resistive load, therefore the objective of this project is to prove whether neural networks have </a:t>
            </a:r>
            <a:r>
              <a:rPr lang="en-GB" sz="1000" dirty="0" err="1"/>
              <a:t>potencial</a:t>
            </a:r>
            <a:r>
              <a:rPr lang="en-GB" sz="1000" dirty="0"/>
              <a:t> to be applied to power converters field, characterized by a short control signals period. The sampling time is fixed to 20 micro seconds because </a:t>
            </a:r>
            <a:r>
              <a:rPr lang="en-GB" sz="1000" dirty="0" err="1"/>
              <a:t>mpc</a:t>
            </a:r>
            <a:r>
              <a:rPr lang="en-GB" sz="1000" dirty="0"/>
              <a:t> to be executed needs that period and this is needed for experimental comparison purposes</a:t>
            </a:r>
          </a:p>
          <a:p>
            <a:pPr rtl="0"/>
            <a:endParaRPr lang="en-gb" sz="1000" dirty="0"/>
          </a:p>
        </p:txBody>
      </p:sp>
    </p:spTree>
    <p:extLst>
      <p:ext uri="{BB962C8B-B14F-4D97-AF65-F5344CB8AC3E}">
        <p14:creationId xmlns:p14="http://schemas.microsoft.com/office/powerpoint/2010/main" val="170002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model of the plant basically consists in the filter. The second order low pass filter is formed by an inductor in series and a capacitor in parallel, </a:t>
            </a:r>
            <a:r>
              <a:rPr lang="en-GB" sz="1000" dirty="0" err="1"/>
              <a:t>i.e</a:t>
            </a:r>
            <a:r>
              <a:rPr lang="en-GB" sz="1000" dirty="0"/>
              <a:t> a LC circuit. The inverter dynamics are considered to be ideal. This filter is used to attenuate the amplitude of the harmonics to get a smooth sinusoidal fundamental wave.</a:t>
            </a:r>
          </a:p>
          <a:p>
            <a:pPr rtl="0"/>
            <a:endParaRPr lang="en-GB" sz="1000" dirty="0"/>
          </a:p>
          <a:p>
            <a:pPr rtl="0"/>
            <a:r>
              <a:rPr lang="en-GB" sz="1000" dirty="0"/>
              <a:t>(dead time is not modelled because inverter is considered to be ideal)</a:t>
            </a:r>
          </a:p>
          <a:p>
            <a:pPr rtl="0"/>
            <a:endParaRPr lang="en-gb" sz="1000" dirty="0"/>
          </a:p>
        </p:txBody>
      </p:sp>
    </p:spTree>
    <p:extLst>
      <p:ext uri="{BB962C8B-B14F-4D97-AF65-F5344CB8AC3E}">
        <p14:creationId xmlns:p14="http://schemas.microsoft.com/office/powerpoint/2010/main" val="362023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LTI system, state space model representation, being u the control signals, </a:t>
            </a:r>
            <a:r>
              <a:rPr lang="en-GB" sz="1000" dirty="0" err="1"/>
              <a:t>ir.e</a:t>
            </a:r>
            <a:r>
              <a:rPr lang="en-GB" sz="1000" dirty="0"/>
              <a:t> the switching vectors and the current through the load. The states are the voltage through the load or capacitor and the </a:t>
            </a:r>
            <a:r>
              <a:rPr lang="en-GB" sz="1000" dirty="0" err="1"/>
              <a:t>ouput</a:t>
            </a:r>
            <a:r>
              <a:rPr lang="en-GB" sz="1000" dirty="0"/>
              <a:t> current of the inverter.</a:t>
            </a:r>
          </a:p>
          <a:p>
            <a:pPr rtl="0"/>
            <a:endParaRPr lang="en-GB" sz="1000" dirty="0"/>
          </a:p>
          <a:p>
            <a:pPr rtl="0"/>
            <a:r>
              <a:rPr lang="en-GB" sz="1000" dirty="0"/>
              <a:t>The goal of the state space model is to be used as a simulation for finding the rate of change of the state variables. Given the input signal and the previous states values, the model can be used to predict the system behaviour in the next sampling instant.</a:t>
            </a:r>
          </a:p>
        </p:txBody>
      </p:sp>
    </p:spTree>
    <p:extLst>
      <p:ext uri="{BB962C8B-B14F-4D97-AF65-F5344CB8AC3E}">
        <p14:creationId xmlns:p14="http://schemas.microsoft.com/office/powerpoint/2010/main" val="57233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-FS-MPC stands for finite-set model predictive control.</a:t>
            </a:r>
          </a:p>
          <a:p>
            <a:pPr rtl="0"/>
            <a:r>
              <a:rPr lang="en-GB" sz="1000" dirty="0"/>
              <a:t>-Model predictive because it makes use of a model of the system to compare predictions to references, finite-set because there’s a limited number of control outputs, which are the 8 possible switching combinations. Through the states prediction it compares them with the reference and choose the proper control decision that tracks the reference the best.</a:t>
            </a:r>
          </a:p>
          <a:p>
            <a:pPr rtl="0"/>
            <a:r>
              <a:rPr lang="en-GB" sz="1000" dirty="0"/>
              <a:t>-Explain the figure: Predictions are obtained for each possible control action through the use of the state space model of the system. Then, the performance of each control action is compared by calculating the cost function for each of them. The chosen control action will be applied in the next sampling instance. (it gives the switching command, so no modulation technique is needed).</a:t>
            </a:r>
          </a:p>
          <a:p>
            <a:pPr rtl="0"/>
            <a:r>
              <a:rPr lang="en-GB" sz="1000" dirty="0"/>
              <a:t>-MPC can use different number of steps predictions to take the decision. In the figure only for one step ahead prediction is shown, therefore the model has to be run 8 times. In case the decision can be made taking into account 2 steps ahead behaviour, for each of these again 8 possible switching states should be considered, therefore 8^2 combinations, which results in running the model 64 times, which requires high execution time. And the number of calculations to be performed online increases exponentially.</a:t>
            </a:r>
          </a:p>
        </p:txBody>
      </p:sp>
    </p:spTree>
    <p:extLst>
      <p:ext uri="{BB962C8B-B14F-4D97-AF65-F5344CB8AC3E}">
        <p14:creationId xmlns:p14="http://schemas.microsoft.com/office/powerpoint/2010/main" val="237191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For one step ahead prediction the diagram shows the steps followed by MPC, both zero vectors for simplification are taking as only one control action, so we only have 7 possible control outputs.</a:t>
            </a:r>
          </a:p>
          <a:p>
            <a:pPr rtl="0"/>
            <a:endParaRPr lang="en-GB" sz="1000" dirty="0"/>
          </a:p>
          <a:p>
            <a:pPr rtl="0"/>
            <a:r>
              <a:rPr lang="en-GB" sz="1000" dirty="0"/>
              <a:t>-First, at the beginning of every sampling period ,</a:t>
            </a:r>
            <a:r>
              <a:rPr lang="en-GB" sz="1000" dirty="0" err="1"/>
              <a:t>i</a:t>
            </a:r>
            <a:r>
              <a:rPr lang="en-GB" sz="1000" dirty="0"/>
              <a:t>,.e. k, we get the new measurements x(</a:t>
            </a:r>
            <a:r>
              <a:rPr lang="en-GB" sz="1000" dirty="0" err="1"/>
              <a:t>tk</a:t>
            </a:r>
            <a:r>
              <a:rPr lang="en-GB" sz="1000" dirty="0"/>
              <a:t>) in </a:t>
            </a:r>
            <a:r>
              <a:rPr lang="en-GB" sz="1000" dirty="0" err="1"/>
              <a:t>abc</a:t>
            </a:r>
            <a:r>
              <a:rPr lang="en-GB" sz="1000" dirty="0"/>
              <a:t> reference frame. This is transformed to alfa-beta reference frame through vector projection. </a:t>
            </a:r>
          </a:p>
          <a:p>
            <a:pPr rtl="0"/>
            <a:r>
              <a:rPr lang="en-GB" sz="1000" dirty="0"/>
              <a:t>-Through the state space model the values of the states in the next sampling time can be estimated (x^(tk+1)). This estimation is the output estimation that the setup is </a:t>
            </a:r>
            <a:r>
              <a:rPr lang="en-GB" sz="1000" dirty="0" err="1"/>
              <a:t>gonna</a:t>
            </a:r>
            <a:r>
              <a:rPr lang="en-GB" sz="1000" dirty="0"/>
              <a:t> give in the next sampling time with the already decided control action. This is called delay compensation.</a:t>
            </a:r>
          </a:p>
          <a:p>
            <a:pPr rtl="0"/>
            <a:r>
              <a:rPr lang="en-GB" sz="1000" dirty="0"/>
              <a:t>-the model is run again but now in a loop for each of the 7 possible switching states and the estimated values. These gives 7 possible outputs for tk+2.</a:t>
            </a:r>
          </a:p>
          <a:p>
            <a:pPr rtl="0"/>
            <a:r>
              <a:rPr lang="en-GB" sz="1000" dirty="0"/>
              <a:t>-the cost function of each is computed.</a:t>
            </a:r>
          </a:p>
          <a:p>
            <a:pPr rtl="0"/>
            <a:r>
              <a:rPr lang="en-GB" sz="1000" dirty="0"/>
              <a:t>-with the 7 cost functions, the minimum one gives the switching state chosen to be applied at tk+1</a:t>
            </a:r>
          </a:p>
          <a:p>
            <a:pPr rtl="0"/>
            <a:endParaRPr lang="en-GB" sz="1000" dirty="0"/>
          </a:p>
          <a:p>
            <a:pPr rtl="0"/>
            <a:endParaRPr lang="en-GB" sz="1000" dirty="0"/>
          </a:p>
          <a:p>
            <a:pPr rtl="0"/>
            <a:endParaRPr lang="en-GB" sz="1000" dirty="0"/>
          </a:p>
          <a:p>
            <a:pPr rtl="0"/>
            <a:endParaRPr lang="en-GB" sz="1000" dirty="0"/>
          </a:p>
          <a:p>
            <a:pPr rtl="0"/>
            <a:endParaRPr lang="en-GB" sz="1000" dirty="0"/>
          </a:p>
          <a:p>
            <a:pPr rtl="0"/>
            <a:r>
              <a:rPr lang="en-GB" sz="1000" dirty="0"/>
              <a:t>X(</a:t>
            </a:r>
            <a:r>
              <a:rPr lang="en-GB" sz="1000" dirty="0" err="1"/>
              <a:t>tk</a:t>
            </a:r>
            <a:r>
              <a:rPr lang="en-GB" sz="1000" dirty="0"/>
              <a:t>):</a:t>
            </a:r>
          </a:p>
          <a:p>
            <a:pPr rtl="0"/>
            <a:r>
              <a:rPr lang="en-GB" sz="1000" dirty="0"/>
              <a:t>Three </a:t>
            </a:r>
            <a:r>
              <a:rPr lang="en-GB" sz="1000" dirty="0" err="1"/>
              <a:t>pahses</a:t>
            </a:r>
            <a:r>
              <a:rPr lang="en-GB" sz="1000" dirty="0"/>
              <a:t> of:</a:t>
            </a:r>
          </a:p>
          <a:p>
            <a:pPr rtl="0"/>
            <a:r>
              <a:rPr lang="en-GB" sz="1000" dirty="0"/>
              <a:t>(States)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Filter currents </a:t>
            </a:r>
            <a:r>
              <a:rPr lang="en-GB" sz="1000" dirty="0" err="1"/>
              <a:t>iL</a:t>
            </a:r>
            <a:r>
              <a:rPr lang="en-GB" sz="1000" dirty="0"/>
              <a:t> (measured)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Capactitor</a:t>
            </a:r>
            <a:r>
              <a:rPr lang="en-GB" sz="1000" dirty="0"/>
              <a:t> voltages </a:t>
            </a:r>
            <a:r>
              <a:rPr lang="en-GB" sz="1000" dirty="0" err="1"/>
              <a:t>vc</a:t>
            </a:r>
            <a:r>
              <a:rPr lang="en-GB" sz="1000" dirty="0"/>
              <a:t> (measured)</a:t>
            </a:r>
          </a:p>
          <a:p>
            <a:pPr rtl="0"/>
            <a:endParaRPr lang="en-GB" sz="1000" dirty="0"/>
          </a:p>
          <a:p>
            <a:pPr rtl="0"/>
            <a:r>
              <a:rPr lang="en-GB" sz="1000" dirty="0"/>
              <a:t>(inputs) </a:t>
            </a:r>
          </a:p>
          <a:p>
            <a:pPr rtl="0"/>
            <a:r>
              <a:rPr lang="en-GB" sz="1000" dirty="0"/>
              <a:t>Load currents (measured)</a:t>
            </a:r>
          </a:p>
          <a:p>
            <a:pPr rtl="0"/>
            <a:r>
              <a:rPr lang="en-GB" sz="1000" dirty="0"/>
              <a:t>Applied voltage to the filter (the previously output of the state space model by the optimal decision)</a:t>
            </a:r>
          </a:p>
          <a:p>
            <a:pPr rtl="0"/>
            <a:endParaRPr lang="en-GB" sz="1000" dirty="0"/>
          </a:p>
        </p:txBody>
      </p:sp>
    </p:spTree>
    <p:extLst>
      <p:ext uri="{BB962C8B-B14F-4D97-AF65-F5344CB8AC3E}">
        <p14:creationId xmlns:p14="http://schemas.microsoft.com/office/powerpoint/2010/main" val="249016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goal of the cost function is to proper compute a value that represent how good that control decision (switching state) is.</a:t>
            </a:r>
          </a:p>
          <a:p>
            <a:pPr rtl="0"/>
            <a:endParaRPr lang="en-GB" sz="1000" dirty="0"/>
          </a:p>
          <a:p>
            <a:pPr rtl="0"/>
            <a:r>
              <a:rPr lang="en-GB" sz="1000" dirty="0"/>
              <a:t>FS MPC takes decision based on a cost function, or function that penalise not desired behaviours. </a:t>
            </a:r>
          </a:p>
          <a:p>
            <a:pPr rtl="0"/>
            <a:endParaRPr lang="en-GB" sz="1000" dirty="0"/>
          </a:p>
          <a:p>
            <a:pPr rtl="0"/>
            <a:r>
              <a:rPr lang="en-GB" sz="1000" dirty="0"/>
              <a:t>This makes MPC flexible and broadens the control possibilities, because any state or variable of the system can be included in the decision logic and can decide based on linear or non linear behaviour also.</a:t>
            </a:r>
          </a:p>
          <a:p>
            <a:pPr rtl="0"/>
            <a:endParaRPr lang="en-GB" sz="1000" dirty="0"/>
          </a:p>
          <a:p>
            <a:pPr rtl="0"/>
            <a:r>
              <a:rPr lang="en-GB" sz="1000" dirty="0"/>
              <a:t>Basic one: Euclidean distance between the desired and the obtained voltages.</a:t>
            </a:r>
          </a:p>
        </p:txBody>
      </p:sp>
    </p:spTree>
    <p:extLst>
      <p:ext uri="{BB962C8B-B14F-4D97-AF65-F5344CB8AC3E}">
        <p14:creationId xmlns:p14="http://schemas.microsoft.com/office/powerpoint/2010/main" val="58128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5.tmp"/><Relationship Id="rId4" Type="http://schemas.openxmlformats.org/officeDocument/2006/relationships/image" Target="../media/image24.tmp"/></Relationships>
</file>

<file path=ppt/slides/_rels/slide15.xml.rels><?xml version="1.0" encoding="UTF-8" standalone="yes"?>
<Relationships xmlns="http://schemas.openxmlformats.org/package/2006/relationships"><Relationship Id="rId8" Type="http://schemas.openxmlformats.org/officeDocument/2006/relationships/image" Target="../media/image30.tmp"/><Relationship Id="rId3" Type="http://schemas.openxmlformats.org/officeDocument/2006/relationships/image" Target="../media/image23.png"/><Relationship Id="rId7" Type="http://schemas.openxmlformats.org/officeDocument/2006/relationships/image" Target="../media/image29.tmp"/><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4.tmp"/><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5.tmp"/></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pic>
        <p:nvPicPr>
          <p:cNvPr id="5" name="Picture 4">
            <a:extLst>
              <a:ext uri="{FF2B5EF4-FFF2-40B4-BE49-F238E27FC236}">
                <a16:creationId xmlns:a16="http://schemas.microsoft.com/office/drawing/2014/main" id="{EEB10390-1C1D-4A12-BB54-185AAF7A253C}"/>
              </a:ext>
            </a:extLst>
          </p:cNvPr>
          <p:cNvPicPr>
            <a:picLocks noChangeAspect="1"/>
          </p:cNvPicPr>
          <p:nvPr/>
        </p:nvPicPr>
        <p:blipFill>
          <a:blip r:embed="rId3"/>
          <a:stretch>
            <a:fillRect/>
          </a:stretch>
        </p:blipFill>
        <p:spPr>
          <a:xfrm>
            <a:off x="860073" y="3117532"/>
            <a:ext cx="7423853" cy="3497968"/>
          </a:xfrm>
          <a:prstGeom prst="rect">
            <a:avLst/>
          </a:prstGeom>
        </p:spPr>
      </p:pic>
      <p:pic>
        <p:nvPicPr>
          <p:cNvPr id="6" name="Picture 5">
            <a:extLst>
              <a:ext uri="{FF2B5EF4-FFF2-40B4-BE49-F238E27FC236}">
                <a16:creationId xmlns:a16="http://schemas.microsoft.com/office/drawing/2014/main" id="{3198028E-D770-43A6-8643-08D1828B48FB}"/>
              </a:ext>
            </a:extLst>
          </p:cNvPr>
          <p:cNvPicPr>
            <a:picLocks noChangeAspect="1"/>
          </p:cNvPicPr>
          <p:nvPr/>
        </p:nvPicPr>
        <p:blipFill>
          <a:blip r:embed="rId4"/>
          <a:stretch>
            <a:fillRect/>
          </a:stretch>
        </p:blipFill>
        <p:spPr>
          <a:xfrm>
            <a:off x="1887074" y="1710729"/>
            <a:ext cx="4956078" cy="707148"/>
          </a:xfrm>
          <a:prstGeom prst="rect">
            <a:avLst/>
          </a:prstGeom>
        </p:spPr>
      </p:pic>
      <p:pic>
        <p:nvPicPr>
          <p:cNvPr id="7" name="Picture 6">
            <a:extLst>
              <a:ext uri="{FF2B5EF4-FFF2-40B4-BE49-F238E27FC236}">
                <a16:creationId xmlns:a16="http://schemas.microsoft.com/office/drawing/2014/main" id="{F33D020D-159F-4421-A213-F58F375A91B7}"/>
              </a:ext>
            </a:extLst>
          </p:cNvPr>
          <p:cNvPicPr>
            <a:picLocks noChangeAspect="1"/>
          </p:cNvPicPr>
          <p:nvPr/>
        </p:nvPicPr>
        <p:blipFill>
          <a:blip r:embed="rId5"/>
          <a:stretch>
            <a:fillRect/>
          </a:stretch>
        </p:blipFill>
        <p:spPr>
          <a:xfrm>
            <a:off x="545593" y="2490706"/>
            <a:ext cx="8146596" cy="553997"/>
          </a:xfrm>
          <a:prstGeom prst="rect">
            <a:avLst/>
          </a:prstGeom>
        </p:spPr>
      </p:pic>
      <p:sp>
        <p:nvSpPr>
          <p:cNvPr id="8" name="Rectangle 7">
            <a:extLst>
              <a:ext uri="{FF2B5EF4-FFF2-40B4-BE49-F238E27FC236}">
                <a16:creationId xmlns:a16="http://schemas.microsoft.com/office/drawing/2014/main" id="{E45001FA-7CA1-4409-8A03-9C57F2BA1DA1}"/>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Secondary objectives: derivative dynamics</a:t>
            </a:r>
          </a:p>
        </p:txBody>
      </p:sp>
    </p:spTree>
    <p:extLst>
      <p:ext uri="{BB962C8B-B14F-4D97-AF65-F5344CB8AC3E}">
        <p14:creationId xmlns:p14="http://schemas.microsoft.com/office/powerpoint/2010/main" val="137352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 name="Picture 3">
            <a:extLst>
              <a:ext uri="{FF2B5EF4-FFF2-40B4-BE49-F238E27FC236}">
                <a16:creationId xmlns:a16="http://schemas.microsoft.com/office/drawing/2014/main" id="{5B2B35F1-F37A-419A-B3A3-7BC8CCC5C189}"/>
              </a:ext>
            </a:extLst>
          </p:cNvPr>
          <p:cNvPicPr>
            <a:picLocks noChangeAspect="1"/>
          </p:cNvPicPr>
          <p:nvPr/>
        </p:nvPicPr>
        <p:blipFill>
          <a:blip r:embed="rId3"/>
          <a:stretch>
            <a:fillRect/>
          </a:stretch>
        </p:blipFill>
        <p:spPr>
          <a:xfrm>
            <a:off x="2222635" y="3085442"/>
            <a:ext cx="4471400" cy="3717730"/>
          </a:xfrm>
          <a:prstGeom prst="rect">
            <a:avLst/>
          </a:prstGeom>
        </p:spPr>
      </p:pic>
      <p:pic>
        <p:nvPicPr>
          <p:cNvPr id="6" name="Picture 5">
            <a:extLst>
              <a:ext uri="{FF2B5EF4-FFF2-40B4-BE49-F238E27FC236}">
                <a16:creationId xmlns:a16="http://schemas.microsoft.com/office/drawing/2014/main" id="{869DBBC2-5CF6-4F36-AB6F-FE888A417CDE}"/>
              </a:ext>
            </a:extLst>
          </p:cNvPr>
          <p:cNvPicPr>
            <a:picLocks noChangeAspect="1"/>
          </p:cNvPicPr>
          <p:nvPr/>
        </p:nvPicPr>
        <p:blipFill>
          <a:blip r:embed="rId4"/>
          <a:stretch>
            <a:fillRect/>
          </a:stretch>
        </p:blipFill>
        <p:spPr>
          <a:xfrm>
            <a:off x="1753870" y="1618596"/>
            <a:ext cx="5408930" cy="555994"/>
          </a:xfrm>
          <a:prstGeom prst="rect">
            <a:avLst/>
          </a:prstGeom>
        </p:spPr>
      </p:pic>
      <p:sp>
        <p:nvSpPr>
          <p:cNvPr id="8" name="Rectangle 7">
            <a:extLst>
              <a:ext uri="{FF2B5EF4-FFF2-40B4-BE49-F238E27FC236}">
                <a16:creationId xmlns:a16="http://schemas.microsoft.com/office/drawing/2014/main" id="{BEFE2DB1-A47E-490F-AD19-1BAC34E6157C}"/>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Weighting factor</a:t>
            </a:r>
          </a:p>
        </p:txBody>
      </p:sp>
      <p:pic>
        <p:nvPicPr>
          <p:cNvPr id="9" name="Picture 8">
            <a:extLst>
              <a:ext uri="{FF2B5EF4-FFF2-40B4-BE49-F238E27FC236}">
                <a16:creationId xmlns:a16="http://schemas.microsoft.com/office/drawing/2014/main" id="{B99DFB1F-4368-4213-B747-CA0665425598}"/>
              </a:ext>
            </a:extLst>
          </p:cNvPr>
          <p:cNvPicPr>
            <a:picLocks noChangeAspect="1"/>
          </p:cNvPicPr>
          <p:nvPr/>
        </p:nvPicPr>
        <p:blipFill>
          <a:blip r:embed="rId5"/>
          <a:stretch>
            <a:fillRect/>
          </a:stretch>
        </p:blipFill>
        <p:spPr>
          <a:xfrm>
            <a:off x="1012092" y="2307622"/>
            <a:ext cx="7213600" cy="490550"/>
          </a:xfrm>
          <a:prstGeom prst="rect">
            <a:avLst/>
          </a:prstGeom>
        </p:spPr>
      </p:pic>
      <p:sp>
        <p:nvSpPr>
          <p:cNvPr id="11" name="Titel 1">
            <a:extLst>
              <a:ext uri="{FF2B5EF4-FFF2-40B4-BE49-F238E27FC236}">
                <a16:creationId xmlns:a16="http://schemas.microsoft.com/office/drawing/2014/main" id="{5D592124-617A-439F-AFE7-6B21C404C83C}"/>
              </a:ext>
            </a:extLst>
          </p:cNvPr>
          <p:cNvSpPr>
            <a:spLocks noGrp="1"/>
          </p:cNvSpPr>
          <p:nvPr>
            <p:ph type="title"/>
          </p:nvPr>
        </p:nvSpPr>
        <p:spPr>
          <a:xfrm>
            <a:off x="692882" y="412337"/>
            <a:ext cx="6972755" cy="782100"/>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Tree>
    <p:extLst>
      <p:ext uri="{BB962C8B-B14F-4D97-AF65-F5344CB8AC3E}">
        <p14:creationId xmlns:p14="http://schemas.microsoft.com/office/powerpoint/2010/main" val="294118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Advantages and drawbacks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DAC86243-D164-48EA-8CEA-F70CC265F11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C505A74E-44EB-4426-BB2A-129A43A7AE10}"/>
              </a:ext>
            </a:extLst>
          </p:cNvPr>
          <p:cNvSpPr/>
          <p:nvPr/>
        </p:nvSpPr>
        <p:spPr>
          <a:xfrm>
            <a:off x="371519" y="2142441"/>
            <a:ext cx="9512705" cy="3416320"/>
          </a:xfrm>
          <a:prstGeom prst="rect">
            <a:avLst/>
          </a:prstGeom>
        </p:spPr>
        <p:txBody>
          <a:bodyPr wrap="square">
            <a:spAutoFit/>
          </a:bodyPr>
          <a:lstStyle/>
          <a:p>
            <a:pPr marL="285750" indent="-285750">
              <a:buFont typeface="Wingdings" panose="05000000000000000000" pitchFamily="2" charset="2"/>
              <a:buChar char="§"/>
            </a:pPr>
            <a:r>
              <a:rPr lang="en-GB" b="1" dirty="0">
                <a:latin typeface="Arial" panose="020B0604020202020204" pitchFamily="34" charset="0"/>
              </a:rPr>
              <a:t>Flexible control actions decision through the cost function</a:t>
            </a:r>
          </a:p>
          <a:p>
            <a:endParaRPr lang="en-GB" dirty="0">
              <a:latin typeface="Arial" panose="020B0604020202020204" pitchFamily="34" charset="0"/>
            </a:endParaRPr>
          </a:p>
          <a:p>
            <a:r>
              <a:rPr lang="en-GB" dirty="0">
                <a:latin typeface="Arial" panose="020B0604020202020204" pitchFamily="34" charset="0"/>
              </a:rPr>
              <a:t>	-Accurate transients</a:t>
            </a:r>
          </a:p>
          <a:p>
            <a:r>
              <a:rPr lang="en-GB" dirty="0">
                <a:latin typeface="Arial" panose="020B0604020202020204" pitchFamily="34" charset="0"/>
              </a:rPr>
              <a:t>	-Multiple and non-linear based decisions</a:t>
            </a:r>
          </a:p>
          <a:p>
            <a:pPr marL="285750" indent="-285750">
              <a:buFont typeface="Wingdings" panose="05000000000000000000" pitchFamily="2" charset="2"/>
              <a:buChar char="§"/>
            </a:pPr>
            <a:endParaRPr lang="en-GB" dirty="0">
              <a:latin typeface="Arial" panose="020B0604020202020204" pitchFamily="34" charset="0"/>
            </a:endParaRPr>
          </a:p>
          <a:p>
            <a:endParaRPr lang="en-GB" dirty="0">
              <a:latin typeface="Arial" panose="020B0604020202020204" pitchFamily="34" charset="0"/>
            </a:endParaRPr>
          </a:p>
          <a:p>
            <a:pPr marL="285750" indent="-285750">
              <a:buFont typeface="Wingdings" panose="05000000000000000000" pitchFamily="2" charset="2"/>
              <a:buChar char="§"/>
            </a:pPr>
            <a:r>
              <a:rPr lang="en-GB" b="1" dirty="0">
                <a:latin typeface="Arial" panose="020B0604020202020204" pitchFamily="34" charset="0"/>
              </a:rPr>
              <a:t>Sampling time: trade-off decision  </a:t>
            </a:r>
            <a:r>
              <a:rPr lang="en-GB" dirty="0">
                <a:latin typeface="Arial" panose="020B0604020202020204" pitchFamily="34" charset="0"/>
              </a:rPr>
              <a:t>FS-MPC execution time &lt; Sampling time</a:t>
            </a:r>
          </a:p>
          <a:p>
            <a:endParaRPr lang="en-GB" dirty="0">
              <a:latin typeface="Arial" panose="020B0604020202020204" pitchFamily="34" charset="0"/>
            </a:endParaRPr>
          </a:p>
          <a:p>
            <a:r>
              <a:rPr lang="en-GB" dirty="0">
                <a:latin typeface="Arial" panose="020B0604020202020204" pitchFamily="34" charset="0"/>
              </a:rPr>
              <a:t>A short sampling time</a:t>
            </a:r>
          </a:p>
          <a:p>
            <a:r>
              <a:rPr lang="en-GB" dirty="0">
                <a:latin typeface="Arial" panose="020B0604020202020204" pitchFamily="34" charset="0"/>
              </a:rPr>
              <a:t> 	- improves the performance</a:t>
            </a:r>
          </a:p>
          <a:p>
            <a:r>
              <a:rPr lang="en-GB" dirty="0">
                <a:latin typeface="Arial" panose="020B0604020202020204" pitchFamily="34" charset="0"/>
              </a:rPr>
              <a:t>	- limits the number of steps ahead horizon</a:t>
            </a:r>
          </a:p>
          <a:p>
            <a:r>
              <a:rPr lang="en-GB" dirty="0">
                <a:latin typeface="Arial" panose="020B0604020202020204" pitchFamily="34" charset="0"/>
              </a:rPr>
              <a:t>	- limits the complexity of the possible converter</a:t>
            </a:r>
          </a:p>
        </p:txBody>
      </p:sp>
      <p:cxnSp>
        <p:nvCxnSpPr>
          <p:cNvPr id="9" name="Straight Arrow Connector 8">
            <a:extLst>
              <a:ext uri="{FF2B5EF4-FFF2-40B4-BE49-F238E27FC236}">
                <a16:creationId xmlns:a16="http://schemas.microsoft.com/office/drawing/2014/main" id="{236A6396-A041-45D7-B229-816FAE8B0BB8}"/>
              </a:ext>
            </a:extLst>
          </p:cNvPr>
          <p:cNvCxnSpPr/>
          <p:nvPr/>
        </p:nvCxnSpPr>
        <p:spPr>
          <a:xfrm>
            <a:off x="3468914" y="5750005"/>
            <a:ext cx="0" cy="28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BECC07E-352E-43E7-B315-BBB755D07320}"/>
              </a:ext>
            </a:extLst>
          </p:cNvPr>
          <p:cNvSpPr/>
          <p:nvPr/>
        </p:nvSpPr>
        <p:spPr>
          <a:xfrm>
            <a:off x="1002703" y="6132494"/>
            <a:ext cx="7139807" cy="369332"/>
          </a:xfrm>
          <a:prstGeom prst="rect">
            <a:avLst/>
          </a:prstGeom>
        </p:spPr>
        <p:txBody>
          <a:bodyPr wrap="square">
            <a:spAutoFit/>
          </a:bodyPr>
          <a:lstStyle/>
          <a:p>
            <a:r>
              <a:rPr lang="en-GB" b="1" dirty="0">
                <a:latin typeface="Arial" panose="020B0604020202020204" pitchFamily="34" charset="0"/>
              </a:rPr>
              <a:t>SOLUTION</a:t>
            </a:r>
            <a:r>
              <a:rPr lang="en-GB" dirty="0">
                <a:latin typeface="Arial" panose="020B0604020202020204" pitchFamily="34" charset="0"/>
              </a:rPr>
              <a:t>: to run MPC offline and train an ANN with the data</a:t>
            </a:r>
          </a:p>
        </p:txBody>
      </p:sp>
    </p:spTree>
    <p:extLst>
      <p:ext uri="{BB962C8B-B14F-4D97-AF65-F5344CB8AC3E}">
        <p14:creationId xmlns:p14="http://schemas.microsoft.com/office/powerpoint/2010/main" val="132399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PROPOSED SOLUTION</a:t>
            </a:r>
            <a:endParaRPr lang="da-DK" dirty="0"/>
          </a:p>
        </p:txBody>
      </p:sp>
      <p:pic>
        <p:nvPicPr>
          <p:cNvPr id="3" name="Picture 2">
            <a:extLst>
              <a:ext uri="{FF2B5EF4-FFF2-40B4-BE49-F238E27FC236}">
                <a16:creationId xmlns:a16="http://schemas.microsoft.com/office/drawing/2014/main" id="{4324D522-05CB-46F9-8809-23E7234777B8}"/>
              </a:ext>
            </a:extLst>
          </p:cNvPr>
          <p:cNvPicPr>
            <a:picLocks noChangeAspect="1"/>
          </p:cNvPicPr>
          <p:nvPr/>
        </p:nvPicPr>
        <p:blipFill>
          <a:blip r:embed="rId3"/>
          <a:stretch>
            <a:fillRect/>
          </a:stretch>
        </p:blipFill>
        <p:spPr>
          <a:xfrm>
            <a:off x="586153" y="1618996"/>
            <a:ext cx="5454148" cy="4398734"/>
          </a:xfrm>
          <a:prstGeom prst="rect">
            <a:avLst/>
          </a:prstGeom>
        </p:spPr>
      </p:pic>
      <p:sp>
        <p:nvSpPr>
          <p:cNvPr id="5" name="Rectangle 4">
            <a:extLst>
              <a:ext uri="{FF2B5EF4-FFF2-40B4-BE49-F238E27FC236}">
                <a16:creationId xmlns:a16="http://schemas.microsoft.com/office/drawing/2014/main" id="{CED50F5B-CD83-4DF0-B5C8-781C038CBB20}"/>
              </a:ext>
            </a:extLst>
          </p:cNvPr>
          <p:cNvSpPr/>
          <p:nvPr/>
        </p:nvSpPr>
        <p:spPr>
          <a:xfrm>
            <a:off x="6260123" y="2381745"/>
            <a:ext cx="2672862"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Low computational </a:t>
            </a:r>
            <a:r>
              <a:rPr lang="en-GB" dirty="0">
                <a:latin typeface="Arial" panose="020B0604020202020204" pitchFamily="34" charset="0"/>
              </a:rPr>
              <a:t>burden.</a:t>
            </a: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Abilit</a:t>
            </a:r>
            <a:r>
              <a:rPr lang="en-GB" dirty="0">
                <a:latin typeface="Arial" panose="020B0604020202020204" pitchFamily="34" charset="0"/>
              </a:rPr>
              <a:t>y to imitate different controllers.</a:t>
            </a:r>
          </a:p>
          <a:p>
            <a:pPr marL="285750" indent="-285750">
              <a:buFontTx/>
              <a:buChar char="-"/>
            </a:pPr>
            <a:endParaRPr lang="en-GB" b="0" i="0" dirty="0">
              <a:effectLst/>
              <a:latin typeface="Arial" panose="020B0604020202020204" pitchFamily="34" charset="0"/>
            </a:endParaRPr>
          </a:p>
        </p:txBody>
      </p:sp>
      <p:sp>
        <p:nvSpPr>
          <p:cNvPr id="6" name="Rectangle 5">
            <a:extLst>
              <a:ext uri="{FF2B5EF4-FFF2-40B4-BE49-F238E27FC236}">
                <a16:creationId xmlns:a16="http://schemas.microsoft.com/office/drawing/2014/main" id="{6E97E3FB-BE3C-4B08-ADCE-6333E4A7637A}"/>
              </a:ext>
            </a:extLst>
          </p:cNvPr>
          <p:cNvSpPr/>
          <p:nvPr/>
        </p:nvSpPr>
        <p:spPr>
          <a:xfrm>
            <a:off x="692882" y="2311104"/>
            <a:ext cx="808482" cy="369332"/>
          </a:xfrm>
          <a:prstGeom prst="rect">
            <a:avLst/>
          </a:prstGeom>
          <a:solidFill>
            <a:schemeClr val="tx1">
              <a:lumMod val="20000"/>
              <a:lumOff val="80000"/>
            </a:schemeClr>
          </a:solidFill>
        </p:spPr>
        <p:txBody>
          <a:bodyPr wrap="square">
            <a:spAutoFit/>
          </a:bodyPr>
          <a:lstStyle/>
          <a:p>
            <a:r>
              <a:rPr lang="en-GB" b="0" i="0" dirty="0">
                <a:effectLst/>
                <a:latin typeface="Arial" panose="020B0604020202020204" pitchFamily="34" charset="0"/>
              </a:rPr>
              <a:t>Inputs</a:t>
            </a:r>
          </a:p>
        </p:txBody>
      </p:sp>
      <p:sp>
        <p:nvSpPr>
          <p:cNvPr id="8" name="Rectangle 7">
            <a:extLst>
              <a:ext uri="{FF2B5EF4-FFF2-40B4-BE49-F238E27FC236}">
                <a16:creationId xmlns:a16="http://schemas.microsoft.com/office/drawing/2014/main" id="{6BABF381-19FA-4F59-9636-D8569C675E0B}"/>
              </a:ext>
            </a:extLst>
          </p:cNvPr>
          <p:cNvSpPr/>
          <p:nvPr/>
        </p:nvSpPr>
        <p:spPr>
          <a:xfrm>
            <a:off x="5077376" y="2313653"/>
            <a:ext cx="983518" cy="369332"/>
          </a:xfrm>
          <a:prstGeom prst="rect">
            <a:avLst/>
          </a:prstGeom>
          <a:solidFill>
            <a:schemeClr val="tx1">
              <a:lumMod val="20000"/>
              <a:lumOff val="80000"/>
            </a:schemeClr>
          </a:solidFill>
        </p:spPr>
        <p:txBody>
          <a:bodyPr wrap="square">
            <a:spAutoFit/>
          </a:bodyPr>
          <a:lstStyle/>
          <a:p>
            <a:r>
              <a:rPr lang="en-GB" dirty="0">
                <a:latin typeface="Arial" panose="020B0604020202020204" pitchFamily="34" charset="0"/>
              </a:rPr>
              <a:t>Outputs</a:t>
            </a:r>
          </a:p>
        </p:txBody>
      </p:sp>
    </p:spTree>
    <p:extLst>
      <p:ext uri="{BB962C8B-B14F-4D97-AF65-F5344CB8AC3E}">
        <p14:creationId xmlns:p14="http://schemas.microsoft.com/office/powerpoint/2010/main" val="961266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10" name="Rectangle 9">
            <a:extLst>
              <a:ext uri="{FF2B5EF4-FFF2-40B4-BE49-F238E27FC236}">
                <a16:creationId xmlns:a16="http://schemas.microsoft.com/office/drawing/2014/main" id="{53B130C2-C566-48BB-B740-FED78D1DD0FE}"/>
              </a:ext>
            </a:extLst>
          </p:cNvPr>
          <p:cNvSpPr/>
          <p:nvPr/>
        </p:nvSpPr>
        <p:spPr>
          <a:xfrm>
            <a:off x="692882" y="2444543"/>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Linear behaviour of a single unit: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2" name="Picture 11" descr="A picture containing drawing, clock&#10;&#10;Description automatically generated">
            <a:extLst>
              <a:ext uri="{FF2B5EF4-FFF2-40B4-BE49-F238E27FC236}">
                <a16:creationId xmlns:a16="http://schemas.microsoft.com/office/drawing/2014/main" id="{2718E9A4-926E-4715-A511-71E1F5C7C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68" y="2930861"/>
            <a:ext cx="1738864" cy="430431"/>
          </a:xfrm>
          <a:prstGeom prst="rect">
            <a:avLst/>
          </a:prstGeom>
        </p:spPr>
      </p:pic>
      <p:sp>
        <p:nvSpPr>
          <p:cNvPr id="13" name="Rectangle 12">
            <a:extLst>
              <a:ext uri="{FF2B5EF4-FFF2-40B4-BE49-F238E27FC236}">
                <a16:creationId xmlns:a16="http://schemas.microsoft.com/office/drawing/2014/main" id="{DD1253CE-5415-4CFD-8458-F81450C915DD}"/>
              </a:ext>
            </a:extLst>
          </p:cNvPr>
          <p:cNvSpPr/>
          <p:nvPr/>
        </p:nvSpPr>
        <p:spPr>
          <a:xfrm>
            <a:off x="692883" y="4062141"/>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Linear behaviour of a whole layer:</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5" name="Picture 14" descr="A picture containing drawing, clock&#10;&#10;Description automatically generated">
            <a:extLst>
              <a:ext uri="{FF2B5EF4-FFF2-40B4-BE49-F238E27FC236}">
                <a16:creationId xmlns:a16="http://schemas.microsoft.com/office/drawing/2014/main" id="{F0C1A424-04E8-4E92-9128-1FF2C4E26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2568" y="4601646"/>
            <a:ext cx="1738864" cy="390246"/>
          </a:xfrm>
          <a:prstGeom prst="rect">
            <a:avLst/>
          </a:prstGeom>
        </p:spPr>
      </p:pic>
    </p:spTree>
    <p:extLst>
      <p:ext uri="{BB962C8B-B14F-4D97-AF65-F5344CB8AC3E}">
        <p14:creationId xmlns:p14="http://schemas.microsoft.com/office/powerpoint/2010/main" val="1781861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1DE6C75A-068C-46F4-B6AD-09300A1B269F}"/>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Activation functions:</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0A5F8A86-2EC0-415C-87D2-5C235E36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21" y="2717036"/>
            <a:ext cx="3363058" cy="471539"/>
          </a:xfrm>
          <a:prstGeom prst="rect">
            <a:avLst/>
          </a:prstGeom>
        </p:spPr>
      </p:pic>
      <p:pic>
        <p:nvPicPr>
          <p:cNvPr id="11" name="Picture 10" descr="A picture containing text, looking, sitting&#10;&#10;Description automatically generated">
            <a:extLst>
              <a:ext uri="{FF2B5EF4-FFF2-40B4-BE49-F238E27FC236}">
                <a16:creationId xmlns:a16="http://schemas.microsoft.com/office/drawing/2014/main" id="{5B99E968-AEBE-44CF-8206-A29A123E0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61" y="3429000"/>
            <a:ext cx="3926977" cy="238423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B0B1761-3749-4D9B-9B45-F348EF831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664" y="3814373"/>
            <a:ext cx="3661024" cy="1956249"/>
          </a:xfrm>
          <a:prstGeom prst="rect">
            <a:avLst/>
          </a:prstGeom>
        </p:spPr>
      </p:pic>
      <p:pic>
        <p:nvPicPr>
          <p:cNvPr id="17" name="Picture 16" descr="A picture containing drawing, clock&#10;&#10;Description automatically generated">
            <a:extLst>
              <a:ext uri="{FF2B5EF4-FFF2-40B4-BE49-F238E27FC236}">
                <a16:creationId xmlns:a16="http://schemas.microsoft.com/office/drawing/2014/main" id="{31E438BC-127E-4751-A5D3-E24E066EC8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5904" y="2344113"/>
            <a:ext cx="2604707" cy="576862"/>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25A84CF0-DB18-406D-A46D-AC2206E3F3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0471" y="3074241"/>
            <a:ext cx="2695575" cy="735572"/>
          </a:xfrm>
          <a:prstGeom prst="rect">
            <a:avLst/>
          </a:prstGeom>
        </p:spPr>
      </p:pic>
    </p:spTree>
    <p:extLst>
      <p:ext uri="{BB962C8B-B14F-4D97-AF65-F5344CB8AC3E}">
        <p14:creationId xmlns:p14="http://schemas.microsoft.com/office/powerpoint/2010/main" val="1541524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B880CC79-19C5-4BA9-8A00-1408E1B7B859}"/>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Cost function:</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descr="A drawing of a person&#10;&#10;Description automatically generated">
            <a:extLst>
              <a:ext uri="{FF2B5EF4-FFF2-40B4-BE49-F238E27FC236}">
                <a16:creationId xmlns:a16="http://schemas.microsoft.com/office/drawing/2014/main" id="{E7050EC0-05CC-45CE-ACCD-2F6708BC0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4295" y="2157207"/>
            <a:ext cx="3215410" cy="861270"/>
          </a:xfrm>
          <a:prstGeom prst="rect">
            <a:avLst/>
          </a:prstGeom>
        </p:spPr>
      </p:pic>
      <p:sp>
        <p:nvSpPr>
          <p:cNvPr id="8" name="Rectangle 7">
            <a:extLst>
              <a:ext uri="{FF2B5EF4-FFF2-40B4-BE49-F238E27FC236}">
                <a16:creationId xmlns:a16="http://schemas.microsoft.com/office/drawing/2014/main" id="{D4E3D1CB-3DBE-48A7-A083-BBCA7BDD5CDA}"/>
              </a:ext>
            </a:extLst>
          </p:cNvPr>
          <p:cNvSpPr/>
          <p:nvPr/>
        </p:nvSpPr>
        <p:spPr>
          <a:xfrm>
            <a:off x="692149" y="3219397"/>
            <a:ext cx="7565292"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Gradient computation through the back-propagation algorithm</a:t>
            </a:r>
            <a:r>
              <a:rPr lang="en-GB" b="0" i="0" dirty="0">
                <a:effectLst/>
                <a:latin typeface="Arial" panose="020B0604020202020204" pitchFamily="34" charset="0"/>
              </a:rPr>
              <a: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0" name="Picture 9" descr="A drawing of a face&#10;&#10;Description automatically generated">
            <a:extLst>
              <a:ext uri="{FF2B5EF4-FFF2-40B4-BE49-F238E27FC236}">
                <a16:creationId xmlns:a16="http://schemas.microsoft.com/office/drawing/2014/main" id="{EA4786E8-C94E-4B66-B1A1-CA0511891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24" y="3717013"/>
            <a:ext cx="2295525" cy="746893"/>
          </a:xfrm>
          <a:prstGeom prst="rect">
            <a:avLst/>
          </a:prstGeom>
        </p:spPr>
      </p:pic>
      <p:sp>
        <p:nvSpPr>
          <p:cNvPr id="11" name="Rectangle 10">
            <a:extLst>
              <a:ext uri="{FF2B5EF4-FFF2-40B4-BE49-F238E27FC236}">
                <a16:creationId xmlns:a16="http://schemas.microsoft.com/office/drawing/2014/main" id="{9BB9F01E-A47A-43A8-B493-2E766F35DC9E}"/>
              </a:ext>
            </a:extLst>
          </p:cNvPr>
          <p:cNvSpPr/>
          <p:nvPr/>
        </p:nvSpPr>
        <p:spPr>
          <a:xfrm>
            <a:off x="692882" y="4810253"/>
            <a:ext cx="6012717"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Network parameter update using steepest descent: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3" name="Picture 12" descr="A picture containing clock&#10;&#10;Description automatically generated">
            <a:extLst>
              <a:ext uri="{FF2B5EF4-FFF2-40B4-BE49-F238E27FC236}">
                <a16:creationId xmlns:a16="http://schemas.microsoft.com/office/drawing/2014/main" id="{24B58C88-DF10-4BCF-A5B9-FF21CB5BF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728" y="5241517"/>
            <a:ext cx="3352800" cy="561414"/>
          </a:xfrm>
          <a:prstGeom prst="rect">
            <a:avLst/>
          </a:prstGeom>
        </p:spPr>
      </p:pic>
      <p:pic>
        <p:nvPicPr>
          <p:cNvPr id="15" name="Picture 14" descr="A close up of a logo&#10;&#10;Description automatically generated">
            <a:extLst>
              <a:ext uri="{FF2B5EF4-FFF2-40B4-BE49-F238E27FC236}">
                <a16:creationId xmlns:a16="http://schemas.microsoft.com/office/drawing/2014/main" id="{CACE17F3-16FD-4C73-8708-5F0B7A263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5053" y="3678826"/>
            <a:ext cx="2185988" cy="820597"/>
          </a:xfrm>
          <a:prstGeom prst="rect">
            <a:avLst/>
          </a:prstGeom>
        </p:spPr>
      </p:pic>
    </p:spTree>
    <p:extLst>
      <p:ext uri="{BB962C8B-B14F-4D97-AF65-F5344CB8AC3E}">
        <p14:creationId xmlns:p14="http://schemas.microsoft.com/office/powerpoint/2010/main" val="1525533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B33BF2C5-E501-4772-9785-561575CD1ED3}"/>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Training a neural network.</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a:extLst>
              <a:ext uri="{FF2B5EF4-FFF2-40B4-BE49-F238E27FC236}">
                <a16:creationId xmlns:a16="http://schemas.microsoft.com/office/drawing/2014/main" id="{D7259889-17FA-41E2-9B0F-CF45B61C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750" y="2494471"/>
            <a:ext cx="5144500" cy="3548078"/>
          </a:xfrm>
          <a:prstGeom prst="rect">
            <a:avLst/>
          </a:prstGeom>
        </p:spPr>
      </p:pic>
    </p:spTree>
    <p:extLst>
      <p:ext uri="{BB962C8B-B14F-4D97-AF65-F5344CB8AC3E}">
        <p14:creationId xmlns:p14="http://schemas.microsoft.com/office/powerpoint/2010/main" val="4208864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8ED01B-F3CF-49ED-85E8-34C36EE7669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DATA ACQUISITION</a:t>
            </a:r>
            <a:endParaRPr lang="da-DK" dirty="0"/>
          </a:p>
        </p:txBody>
      </p:sp>
      <p:pic>
        <p:nvPicPr>
          <p:cNvPr id="4" name="Picture 3">
            <a:extLst>
              <a:ext uri="{FF2B5EF4-FFF2-40B4-BE49-F238E27FC236}">
                <a16:creationId xmlns:a16="http://schemas.microsoft.com/office/drawing/2014/main" id="{E617DAF9-4DB5-4BBE-B803-ABA86B21E5F9}"/>
              </a:ext>
            </a:extLst>
          </p:cNvPr>
          <p:cNvPicPr>
            <a:picLocks noChangeAspect="1"/>
          </p:cNvPicPr>
          <p:nvPr/>
        </p:nvPicPr>
        <p:blipFill>
          <a:blip r:embed="rId3"/>
          <a:stretch>
            <a:fillRect/>
          </a:stretch>
        </p:blipFill>
        <p:spPr>
          <a:xfrm>
            <a:off x="93784" y="2022628"/>
            <a:ext cx="8745415" cy="2959343"/>
          </a:xfrm>
          <a:prstGeom prst="rect">
            <a:avLst/>
          </a:prstGeom>
        </p:spPr>
      </p:pic>
      <p:sp>
        <p:nvSpPr>
          <p:cNvPr id="7" name="Rectangle 6">
            <a:extLst>
              <a:ext uri="{FF2B5EF4-FFF2-40B4-BE49-F238E27FC236}">
                <a16:creationId xmlns:a16="http://schemas.microsoft.com/office/drawing/2014/main" id="{1898F01E-1CB8-47F8-8567-35BADA01DE1E}"/>
              </a:ext>
            </a:extLst>
          </p:cNvPr>
          <p:cNvSpPr/>
          <p:nvPr/>
        </p:nvSpPr>
        <p:spPr>
          <a:xfrm>
            <a:off x="357554" y="5271386"/>
            <a:ext cx="5251939" cy="1200329"/>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2 million training data points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million random validation and test data points</a:t>
            </a: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1B65AB72-E75E-4A61-9FED-8FDEFE49E8ED}"/>
              </a:ext>
            </a:extLst>
          </p:cNvPr>
          <p:cNvPicPr>
            <a:picLocks noChangeAspect="1"/>
          </p:cNvPicPr>
          <p:nvPr/>
        </p:nvPicPr>
        <p:blipFill>
          <a:blip r:embed="rId4"/>
          <a:stretch>
            <a:fillRect/>
          </a:stretch>
        </p:blipFill>
        <p:spPr>
          <a:xfrm>
            <a:off x="6070822" y="4327068"/>
            <a:ext cx="2626923" cy="2118596"/>
          </a:xfrm>
          <a:prstGeom prst="rect">
            <a:avLst/>
          </a:prstGeom>
        </p:spPr>
      </p:pic>
    </p:spTree>
    <p:extLst>
      <p:ext uri="{BB962C8B-B14F-4D97-AF65-F5344CB8AC3E}">
        <p14:creationId xmlns:p14="http://schemas.microsoft.com/office/powerpoint/2010/main" val="126109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5835582" y="1549539"/>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98% test accuracy</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235202"/>
            <a:ext cx="3343871" cy="3600491"/>
          </a:xfrm>
        </p:spPr>
        <p:txBody>
          <a:bodyPr rtlCol="0">
            <a:normAutofit fontScale="85000" lnSpcReduction="20000"/>
          </a:bodyPr>
          <a:lstStyle/>
          <a:p>
            <a:pPr rtl="0"/>
            <a:r>
              <a:rPr lang="en-gb" sz="2000" dirty="0"/>
              <a:t>INTRODUCTION</a:t>
            </a:r>
          </a:p>
          <a:p>
            <a:pPr rtl="0"/>
            <a:r>
              <a:rPr lang="en-gb" sz="2000" dirty="0"/>
              <a:t>PROBLEM ANALYSIS</a:t>
            </a:r>
          </a:p>
          <a:p>
            <a:pPr rtl="0"/>
            <a:r>
              <a:rPr lang="en-gb" sz="2000" dirty="0"/>
              <a:t>FS-MPC</a:t>
            </a:r>
          </a:p>
          <a:p>
            <a:pPr rtl="0"/>
            <a:r>
              <a:rPr lang="en-GB" sz="2000" dirty="0"/>
              <a:t>NEURAL NETWORKS</a:t>
            </a:r>
            <a:endParaRPr lang="en-gb" sz="2000" dirty="0"/>
          </a:p>
          <a:p>
            <a:pPr rtl="0"/>
            <a:r>
              <a:rPr lang="en-GB" sz="2000" dirty="0"/>
              <a:t>ANN IMITATOR METHOD</a:t>
            </a:r>
          </a:p>
          <a:p>
            <a:pPr rtl="0"/>
            <a:r>
              <a:rPr lang="en-GB" sz="2000" dirty="0"/>
              <a:t>RESULTS</a:t>
            </a:r>
          </a:p>
          <a:p>
            <a:pPr rtl="0"/>
            <a:r>
              <a:rPr lang="en-GB" sz="2000" dirty="0"/>
              <a:t>DISCUSSION</a:t>
            </a:r>
          </a:p>
          <a:p>
            <a:pPr rtl="0"/>
            <a:r>
              <a:rPr lang="en-GB" sz="2000" dirty="0"/>
              <a:t>CONCLUSION</a:t>
            </a:r>
          </a:p>
          <a:p>
            <a:pPr rtl="0"/>
            <a:r>
              <a:rPr lang="en-GB" sz="2000" dirty="0"/>
              <a:t>FUTURE WORK</a:t>
            </a:r>
          </a:p>
        </p:txBody>
      </p:sp>
    </p:spTree>
    <p:extLst>
      <p:ext uri="{BB962C8B-B14F-4D97-AF65-F5344CB8AC3E}">
        <p14:creationId xmlns:p14="http://schemas.microsoft.com/office/powerpoint/2010/main" val="2579694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LABORATORY SETUP</a:t>
            </a:r>
            <a:endParaRPr lang="da-DK" dirty="0"/>
          </a:p>
        </p:txBody>
      </p:sp>
      <p:pic>
        <p:nvPicPr>
          <p:cNvPr id="10" name="Imagen 9">
            <a:extLst>
              <a:ext uri="{FF2B5EF4-FFF2-40B4-BE49-F238E27FC236}">
                <a16:creationId xmlns:a16="http://schemas.microsoft.com/office/drawing/2014/main" id="{310D0112-87EE-454B-9EA0-18F99550F60B}"/>
              </a:ext>
            </a:extLst>
          </p:cNvPr>
          <p:cNvPicPr>
            <a:picLocks noChangeAspect="1"/>
          </p:cNvPicPr>
          <p:nvPr/>
        </p:nvPicPr>
        <p:blipFill>
          <a:blip r:embed="rId3"/>
          <a:stretch>
            <a:fillRect/>
          </a:stretch>
        </p:blipFill>
        <p:spPr>
          <a:xfrm>
            <a:off x="518984" y="1610514"/>
            <a:ext cx="8106032" cy="4185242"/>
          </a:xfrm>
          <a:prstGeom prst="rect">
            <a:avLst/>
          </a:prstGeom>
        </p:spPr>
      </p:pic>
    </p:spTree>
    <p:extLst>
      <p:ext uri="{BB962C8B-B14F-4D97-AF65-F5344CB8AC3E}">
        <p14:creationId xmlns:p14="http://schemas.microsoft.com/office/powerpoint/2010/main" val="260434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328A595-B4F8-4D78-8581-D8637373542A}"/>
              </a:ext>
            </a:extLst>
          </p:cNvPr>
          <p:cNvSpPr>
            <a:spLocks noGrp="1"/>
          </p:cNvSpPr>
          <p:nvPr>
            <p:ph type="sldNum" sz="quarter" idx="4"/>
          </p:nvPr>
        </p:nvSpPr>
        <p:spPr/>
        <p:txBody>
          <a:bodyPr/>
          <a:lstStyle/>
          <a:p>
            <a:pPr rtl="0"/>
            <a:fld id="{D8D877B3-D348-4611-9BDB-C5374591D951}" type="slidenum">
              <a:rPr lang="en-US" smtClean="0"/>
              <a:pPr rtl="0"/>
              <a:t>22</a:t>
            </a:fld>
            <a:endParaRPr lang="en-US"/>
          </a:p>
        </p:txBody>
      </p:sp>
      <p:sp>
        <p:nvSpPr>
          <p:cNvPr id="3" name="Título 2">
            <a:extLst>
              <a:ext uri="{FF2B5EF4-FFF2-40B4-BE49-F238E27FC236}">
                <a16:creationId xmlns:a16="http://schemas.microsoft.com/office/drawing/2014/main" id="{1A7FC4FC-7150-4CD0-83CD-3E652CF1A61E}"/>
              </a:ext>
            </a:extLst>
          </p:cNvPr>
          <p:cNvSpPr>
            <a:spLocks noGrp="1"/>
          </p:cNvSpPr>
          <p:nvPr>
            <p:ph type="title"/>
          </p:nvPr>
        </p:nvSpPr>
        <p:spPr>
          <a:xfrm>
            <a:off x="440531" y="370291"/>
            <a:ext cx="5128996" cy="1474385"/>
          </a:xfrm>
        </p:spPr>
        <p:txBody>
          <a:bodyPr/>
          <a:lstStyle/>
          <a:p>
            <a:r>
              <a:rPr lang="es-ES" dirty="0"/>
              <a:t>STEADY STATE</a:t>
            </a:r>
            <a:endParaRPr lang="en-US" dirty="0"/>
          </a:p>
        </p:txBody>
      </p:sp>
      <p:pic>
        <p:nvPicPr>
          <p:cNvPr id="5" name="Imagen 4">
            <a:extLst>
              <a:ext uri="{FF2B5EF4-FFF2-40B4-BE49-F238E27FC236}">
                <a16:creationId xmlns:a16="http://schemas.microsoft.com/office/drawing/2014/main" id="{6B84E581-2BF2-43DE-A3AA-DEFCAE90EB58}"/>
              </a:ext>
            </a:extLst>
          </p:cNvPr>
          <p:cNvPicPr>
            <a:picLocks noChangeAspect="1"/>
          </p:cNvPicPr>
          <p:nvPr/>
        </p:nvPicPr>
        <p:blipFill>
          <a:blip r:embed="rId2"/>
          <a:stretch>
            <a:fillRect/>
          </a:stretch>
        </p:blipFill>
        <p:spPr>
          <a:xfrm>
            <a:off x="681037" y="2269028"/>
            <a:ext cx="7781925" cy="2552700"/>
          </a:xfrm>
          <a:prstGeom prst="rect">
            <a:avLst/>
          </a:prstGeom>
        </p:spPr>
      </p:pic>
    </p:spTree>
    <p:extLst>
      <p:ext uri="{BB962C8B-B14F-4D97-AF65-F5344CB8AC3E}">
        <p14:creationId xmlns:p14="http://schemas.microsoft.com/office/powerpoint/2010/main" val="2808491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5344297" cy="1138773"/>
          </a:xfrm>
          <a:prstGeom prst="rect">
            <a:avLst/>
          </a:prstGeom>
        </p:spPr>
        <p:txBody>
          <a:bodyPr wrap="square">
            <a:spAutoFit/>
          </a:bodyPr>
          <a:lstStyle/>
          <a:p>
            <a:r>
              <a:rPr lang="en-GB" sz="3200" dirty="0">
                <a:latin typeface="Arial" panose="020B0604020202020204" pitchFamily="34" charset="0"/>
              </a:rPr>
              <a:t>Imitator 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rotWithShape="1">
          <a:blip r:embed="rId3"/>
          <a:srcRect l="640" t="1035" r="760" b="990"/>
          <a:stretch/>
        </p:blipFill>
        <p:spPr>
          <a:xfrm>
            <a:off x="482717" y="1542325"/>
            <a:ext cx="6516944" cy="3902221"/>
          </a:xfrm>
          <a:prstGeom prst="rect">
            <a:avLst/>
          </a:prstGeom>
        </p:spPr>
      </p:pic>
      <p:pic>
        <p:nvPicPr>
          <p:cNvPr id="3" name="Imagen 2">
            <a:extLst>
              <a:ext uri="{FF2B5EF4-FFF2-40B4-BE49-F238E27FC236}">
                <a16:creationId xmlns:a16="http://schemas.microsoft.com/office/drawing/2014/main" id="{FBA828DF-01F2-4E62-8043-B865CFF286E8}"/>
              </a:ext>
            </a:extLst>
          </p:cNvPr>
          <p:cNvPicPr>
            <a:picLocks noChangeAspect="1"/>
          </p:cNvPicPr>
          <p:nvPr/>
        </p:nvPicPr>
        <p:blipFill>
          <a:blip r:embed="rId4"/>
          <a:stretch>
            <a:fillRect/>
          </a:stretch>
        </p:blipFill>
        <p:spPr>
          <a:xfrm>
            <a:off x="4618892" y="4162058"/>
            <a:ext cx="4122789" cy="2564977"/>
          </a:xfrm>
          <a:prstGeom prst="rect">
            <a:avLst/>
          </a:prstGeom>
        </p:spPr>
      </p:pic>
    </p:spTree>
    <p:extLst>
      <p:ext uri="{BB962C8B-B14F-4D97-AF65-F5344CB8AC3E}">
        <p14:creationId xmlns:p14="http://schemas.microsoft.com/office/powerpoint/2010/main" val="365122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BFE66A-9B2C-4C46-8B91-CD528B2D0E4F}"/>
              </a:ext>
            </a:extLst>
          </p:cNvPr>
          <p:cNvPicPr>
            <a:picLocks noChangeAspect="1"/>
          </p:cNvPicPr>
          <p:nvPr/>
        </p:nvPicPr>
        <p:blipFill rotWithShape="1">
          <a:blip r:embed="rId2"/>
          <a:srcRect l="393" t="426" r="250" b="636"/>
          <a:stretch/>
        </p:blipFill>
        <p:spPr>
          <a:xfrm>
            <a:off x="486716" y="1549710"/>
            <a:ext cx="6512945" cy="3887450"/>
          </a:xfrm>
          <a:prstGeom prst="rect">
            <a:avLst/>
          </a:prstGeom>
        </p:spPr>
      </p:pic>
      <p:sp>
        <p:nvSpPr>
          <p:cNvPr id="2" name="Marcador de número de diapositiva 1">
            <a:extLst>
              <a:ext uri="{FF2B5EF4-FFF2-40B4-BE49-F238E27FC236}">
                <a16:creationId xmlns:a16="http://schemas.microsoft.com/office/drawing/2014/main" id="{876060AC-5DD7-450D-8D1D-5618E773C8DF}"/>
              </a:ext>
            </a:extLst>
          </p:cNvPr>
          <p:cNvSpPr>
            <a:spLocks noGrp="1"/>
          </p:cNvSpPr>
          <p:nvPr>
            <p:ph type="sldNum" sz="quarter" idx="4"/>
          </p:nvPr>
        </p:nvSpPr>
        <p:spPr/>
        <p:txBody>
          <a:bodyPr/>
          <a:lstStyle/>
          <a:p>
            <a:pPr rtl="0"/>
            <a:fld id="{D8D877B3-D348-4611-9BDB-C5374591D951}" type="slidenum">
              <a:rPr lang="en-US" smtClean="0"/>
              <a:pPr rtl="0"/>
              <a:t>25</a:t>
            </a:fld>
            <a:endParaRPr lang="en-US"/>
          </a:p>
        </p:txBody>
      </p:sp>
      <p:pic>
        <p:nvPicPr>
          <p:cNvPr id="5" name="Picture 4">
            <a:extLst>
              <a:ext uri="{FF2B5EF4-FFF2-40B4-BE49-F238E27FC236}">
                <a16:creationId xmlns:a16="http://schemas.microsoft.com/office/drawing/2014/main" id="{DDD0503A-B6AC-4B5F-9F74-2B422A7ED45E}"/>
              </a:ext>
            </a:extLst>
          </p:cNvPr>
          <p:cNvPicPr>
            <a:picLocks noChangeAspect="1"/>
          </p:cNvPicPr>
          <p:nvPr/>
        </p:nvPicPr>
        <p:blipFill>
          <a:blip r:embed="rId3"/>
          <a:stretch>
            <a:fillRect/>
          </a:stretch>
        </p:blipFill>
        <p:spPr>
          <a:xfrm>
            <a:off x="4618892" y="4162057"/>
            <a:ext cx="4127304" cy="1444305"/>
          </a:xfrm>
          <a:prstGeom prst="rect">
            <a:avLst/>
          </a:prstGeom>
        </p:spPr>
      </p:pic>
      <p:sp>
        <p:nvSpPr>
          <p:cNvPr id="10" name="Titel 1">
            <a:extLst>
              <a:ext uri="{FF2B5EF4-FFF2-40B4-BE49-F238E27FC236}">
                <a16:creationId xmlns:a16="http://schemas.microsoft.com/office/drawing/2014/main" id="{D4B9672A-92D9-4D72-9767-C675F4903F0F}"/>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11" name="Rectangle 6">
            <a:extLst>
              <a:ext uri="{FF2B5EF4-FFF2-40B4-BE49-F238E27FC236}">
                <a16:creationId xmlns:a16="http://schemas.microsoft.com/office/drawing/2014/main" id="{8B8EFF02-FAF3-409F-9CCE-04DCD6D78397}"/>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72479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CONCLUSION</a:t>
            </a:r>
            <a:br>
              <a:rPr lang="da-DK" dirty="0">
                <a:solidFill>
                  <a:srgbClr val="002060"/>
                </a:solidFill>
              </a:rPr>
            </a:br>
            <a:endParaRPr lang="da-DK" dirty="0"/>
          </a:p>
        </p:txBody>
      </p:sp>
      <p:sp>
        <p:nvSpPr>
          <p:cNvPr id="9" name="Rectangle 8">
            <a:extLst>
              <a:ext uri="{FF2B5EF4-FFF2-40B4-BE49-F238E27FC236}">
                <a16:creationId xmlns:a16="http://schemas.microsoft.com/office/drawing/2014/main" id="{203A8983-AB36-4759-8CAF-2AA60B71F5E8}"/>
              </a:ext>
            </a:extLst>
          </p:cNvPr>
          <p:cNvSpPr/>
          <p:nvPr/>
        </p:nvSpPr>
        <p:spPr>
          <a:xfrm>
            <a:off x="605521" y="1810940"/>
            <a:ext cx="7685039" cy="3693319"/>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The imitation method removes the computational limitations of FS-MPC, while maintaining its performance.</a:t>
            </a:r>
          </a:p>
          <a:p>
            <a:pPr marL="285750" indent="-285750">
              <a:buFont typeface="Wingdings" panose="05000000000000000000" pitchFamily="2" charset="2"/>
              <a:buChar char="§"/>
            </a:pPr>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ANNs show great potential for application in the field of power electronics.</a:t>
            </a:r>
          </a:p>
          <a:p>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In principle, the method could be used for any control scheme.</a:t>
            </a:r>
            <a:endParaRPr lang="en-GB" sz="2400" b="0" i="0" dirty="0">
              <a:effectLst/>
              <a:latin typeface="Arial" panose="020B0604020202020204" pitchFamily="34" charset="0"/>
            </a:endParaRPr>
          </a:p>
          <a:p>
            <a:endParaRPr lang="en-GB" sz="2000" b="0" i="0" dirty="0">
              <a:effectLst/>
              <a:latin typeface="Arial" panose="020B0604020202020204" pitchFamily="34" charset="0"/>
            </a:endParaRPr>
          </a:p>
        </p:txBody>
      </p:sp>
    </p:spTree>
    <p:extLst>
      <p:ext uri="{BB962C8B-B14F-4D97-AF65-F5344CB8AC3E}">
        <p14:creationId xmlns:p14="http://schemas.microsoft.com/office/powerpoint/2010/main" val="70159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F09E55-DB3E-4157-BB73-E71AD22F82A2}"/>
              </a:ext>
            </a:extLst>
          </p:cNvPr>
          <p:cNvSpPr>
            <a:spLocks noGrp="1"/>
          </p:cNvSpPr>
          <p:nvPr>
            <p:ph type="sldNum" sz="quarter" idx="4"/>
          </p:nvPr>
        </p:nvSpPr>
        <p:spPr/>
        <p:txBody>
          <a:bodyPr/>
          <a:lstStyle/>
          <a:p>
            <a:pPr rtl="0"/>
            <a:fld id="{D8D877B3-D348-4611-9BDB-C5374591D951}" type="slidenum">
              <a:rPr lang="en-US" smtClean="0"/>
              <a:pPr rtl="0"/>
              <a:t>27</a:t>
            </a:fld>
            <a:endParaRPr lang="en-US"/>
          </a:p>
        </p:txBody>
      </p:sp>
      <p:sp>
        <p:nvSpPr>
          <p:cNvPr id="3" name="Título 2">
            <a:extLst>
              <a:ext uri="{FF2B5EF4-FFF2-40B4-BE49-F238E27FC236}">
                <a16:creationId xmlns:a16="http://schemas.microsoft.com/office/drawing/2014/main" id="{8BA9BFCE-DB28-4A79-AE78-A5AF9F00D791}"/>
              </a:ext>
            </a:extLst>
          </p:cNvPr>
          <p:cNvSpPr>
            <a:spLocks noGrp="1"/>
          </p:cNvSpPr>
          <p:nvPr>
            <p:ph type="title"/>
          </p:nvPr>
        </p:nvSpPr>
        <p:spPr>
          <a:xfrm>
            <a:off x="440531" y="370291"/>
            <a:ext cx="4131469" cy="1474385"/>
          </a:xfrm>
        </p:spPr>
        <p:txBody>
          <a:bodyPr/>
          <a:lstStyle/>
          <a:p>
            <a:r>
              <a:rPr lang="es-ES" dirty="0"/>
              <a:t>FUTURE WORK</a:t>
            </a:r>
            <a:endParaRPr lang="en-US" dirty="0"/>
          </a:p>
        </p:txBody>
      </p:sp>
      <p:sp>
        <p:nvSpPr>
          <p:cNvPr id="4" name="Marcador de texto 3">
            <a:extLst>
              <a:ext uri="{FF2B5EF4-FFF2-40B4-BE49-F238E27FC236}">
                <a16:creationId xmlns:a16="http://schemas.microsoft.com/office/drawing/2014/main" id="{F69531EB-6606-45C0-9AAC-6ED35DC745F8}"/>
              </a:ext>
            </a:extLst>
          </p:cNvPr>
          <p:cNvSpPr>
            <a:spLocks noGrp="1"/>
          </p:cNvSpPr>
          <p:nvPr>
            <p:ph type="body" sz="quarter" idx="12"/>
          </p:nvPr>
        </p:nvSpPr>
        <p:spPr/>
        <p:txBody>
          <a:bodyPr/>
          <a:lstStyle/>
          <a:p>
            <a:pPr defTabSz="914330">
              <a:buFont typeface="Wingdings" panose="05000000000000000000" pitchFamily="2" charset="2"/>
              <a:buChar char="§"/>
            </a:pPr>
            <a:r>
              <a:rPr lang="es-ES" sz="2400" dirty="0">
                <a:latin typeface="Arial" panose="020B0604020202020204" pitchFamily="34" charset="0"/>
              </a:rPr>
              <a:t>Change </a:t>
            </a:r>
            <a:r>
              <a:rPr lang="es-ES" sz="2400" dirty="0" err="1">
                <a:latin typeface="Arial" panose="020B0604020202020204" pitchFamily="34" charset="0"/>
              </a:rPr>
              <a:t>the</a:t>
            </a:r>
            <a:r>
              <a:rPr lang="es-ES" sz="2400" dirty="0">
                <a:latin typeface="Arial" panose="020B0604020202020204" pitchFamily="34" charset="0"/>
              </a:rPr>
              <a:t> load </a:t>
            </a:r>
            <a:r>
              <a:rPr lang="es-ES" sz="2400" dirty="0" err="1">
                <a:latin typeface="Arial" panose="020B0604020202020204" pitchFamily="34" charset="0"/>
              </a:rPr>
              <a:t>to</a:t>
            </a:r>
            <a:r>
              <a:rPr lang="es-ES" sz="2400" dirty="0">
                <a:latin typeface="Arial" panose="020B0604020202020204" pitchFamily="34" charset="0"/>
              </a:rPr>
              <a:t> resemble a </a:t>
            </a:r>
            <a:r>
              <a:rPr lang="es-ES" sz="2400" dirty="0" err="1">
                <a:latin typeface="Arial" panose="020B0604020202020204" pitchFamily="34" charset="0"/>
              </a:rPr>
              <a:t>grid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Improve</a:t>
            </a:r>
            <a:r>
              <a:rPr lang="es-ES" sz="2400" dirty="0">
                <a:latin typeface="Arial" panose="020B0604020202020204" pitchFamily="34" charset="0"/>
              </a:rPr>
              <a:t> training </a:t>
            </a:r>
            <a:r>
              <a:rPr lang="es-ES" sz="2400" dirty="0" err="1">
                <a:latin typeface="Arial" panose="020B0604020202020204" pitchFamily="34" charset="0"/>
              </a:rPr>
              <a:t>for</a:t>
            </a:r>
            <a:r>
              <a:rPr lang="es-ES" sz="2400" dirty="0">
                <a:latin typeface="Arial" panose="020B0604020202020204" pitchFamily="34" charset="0"/>
              </a:rPr>
              <a:t> 2 and 3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a:latin typeface="Arial" panose="020B0604020202020204" pitchFamily="34" charset="0"/>
              </a:rPr>
              <a:t>Train </a:t>
            </a:r>
            <a:r>
              <a:rPr lang="es-ES" sz="2400" dirty="0" err="1">
                <a:latin typeface="Arial" panose="020B0604020202020204" pitchFamily="34" charset="0"/>
              </a:rPr>
              <a:t>for</a:t>
            </a:r>
            <a:r>
              <a:rPr lang="es-ES" sz="2400" dirty="0">
                <a:latin typeface="Arial" panose="020B0604020202020204" pitchFamily="34" charset="0"/>
              </a:rPr>
              <a:t> more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Implement</a:t>
            </a:r>
            <a:r>
              <a:rPr lang="es-ES" sz="2400" dirty="0">
                <a:latin typeface="Arial" panose="020B0604020202020204" pitchFamily="34" charset="0"/>
              </a:rPr>
              <a:t> ANN control in more </a:t>
            </a:r>
            <a:r>
              <a:rPr lang="es-ES" sz="2400" dirty="0" err="1">
                <a:latin typeface="Arial" panose="020B0604020202020204" pitchFamily="34" charset="0"/>
              </a:rPr>
              <a:t>complex</a:t>
            </a:r>
            <a:r>
              <a:rPr lang="es-ES" sz="2400" dirty="0">
                <a:latin typeface="Arial" panose="020B0604020202020204" pitchFamily="34" charset="0"/>
              </a:rPr>
              <a:t> </a:t>
            </a:r>
            <a:r>
              <a:rPr lang="es-ES" sz="2400" dirty="0" err="1">
                <a:latin typeface="Arial" panose="020B0604020202020204" pitchFamily="34" charset="0"/>
              </a:rPr>
              <a:t>converters</a:t>
            </a:r>
            <a:r>
              <a:rPr lang="es-ES" sz="2400" dirty="0">
                <a:latin typeface="Arial" panose="020B0604020202020204" pitchFamily="34" charset="0"/>
              </a:rPr>
              <a:t>.</a:t>
            </a:r>
            <a:endParaRPr lang="en-US" sz="2400" dirty="0">
              <a:latin typeface="Arial" panose="020B0604020202020204" pitchFamily="34" charset="0"/>
            </a:endParaRPr>
          </a:p>
        </p:txBody>
      </p:sp>
    </p:spTree>
    <p:extLst>
      <p:ext uri="{BB962C8B-B14F-4D97-AF65-F5344CB8AC3E}">
        <p14:creationId xmlns:p14="http://schemas.microsoft.com/office/powerpoint/2010/main" val="2648730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INTRODUCTION</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B25EDFA7-EE43-43FA-A9BC-1439DF54D85D}"/>
              </a:ext>
            </a:extLst>
          </p:cNvPr>
          <p:cNvPicPr>
            <a:picLocks noChangeAspect="1"/>
          </p:cNvPicPr>
          <p:nvPr/>
        </p:nvPicPr>
        <p:blipFill>
          <a:blip r:embed="rId3">
            <a:alphaModFix amt="35000"/>
          </a:blip>
          <a:stretch>
            <a:fillRect/>
          </a:stretch>
        </p:blipFill>
        <p:spPr>
          <a:xfrm>
            <a:off x="4886917" y="3606884"/>
            <a:ext cx="5991225" cy="3086100"/>
          </a:xfrm>
          <a:prstGeom prst="rect">
            <a:avLst/>
          </a:prstGeom>
        </p:spPr>
      </p:pic>
      <p:sp>
        <p:nvSpPr>
          <p:cNvPr id="6" name="Rectangle 5">
            <a:extLst>
              <a:ext uri="{FF2B5EF4-FFF2-40B4-BE49-F238E27FC236}">
                <a16:creationId xmlns:a16="http://schemas.microsoft.com/office/drawing/2014/main" id="{BBE22AFB-5A62-4D75-9590-65104C6382E0}"/>
              </a:ext>
            </a:extLst>
          </p:cNvPr>
          <p:cNvSpPr/>
          <p:nvPr/>
        </p:nvSpPr>
        <p:spPr>
          <a:xfrm>
            <a:off x="1818061" y="2729721"/>
            <a:ext cx="3956948"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Short execution time</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Pattern recognition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Modelling of nonlinear systems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7" name="Rectangle 6">
            <a:extLst>
              <a:ext uri="{FF2B5EF4-FFF2-40B4-BE49-F238E27FC236}">
                <a16:creationId xmlns:a16="http://schemas.microsoft.com/office/drawing/2014/main" id="{34641099-D16A-4C19-8E17-4F1802A36625}"/>
              </a:ext>
            </a:extLst>
          </p:cNvPr>
          <p:cNvSpPr/>
          <p:nvPr/>
        </p:nvSpPr>
        <p:spPr>
          <a:xfrm>
            <a:off x="765774" y="2074148"/>
            <a:ext cx="5228625" cy="369332"/>
          </a:xfrm>
          <a:prstGeom prst="rect">
            <a:avLst/>
          </a:prstGeom>
        </p:spPr>
        <p:txBody>
          <a:bodyPr wrap="square">
            <a:spAutoFit/>
          </a:bodyPr>
          <a:lstStyle/>
          <a:p>
            <a:r>
              <a:rPr lang="en-GB" dirty="0">
                <a:latin typeface="Arial" panose="020B0604020202020204" pitchFamily="34" charset="0"/>
              </a:rPr>
              <a:t>Potential of Artificial Neural Networks (ANN):</a:t>
            </a:r>
          </a:p>
        </p:txBody>
      </p:sp>
      <p:sp>
        <p:nvSpPr>
          <p:cNvPr id="8" name="Rectangle 7">
            <a:extLst>
              <a:ext uri="{FF2B5EF4-FFF2-40B4-BE49-F238E27FC236}">
                <a16:creationId xmlns:a16="http://schemas.microsoft.com/office/drawing/2014/main" id="{5BC11921-352A-4FB3-B287-53631E2F5D42}"/>
              </a:ext>
            </a:extLst>
          </p:cNvPr>
          <p:cNvSpPr/>
          <p:nvPr/>
        </p:nvSpPr>
        <p:spPr>
          <a:xfrm>
            <a:off x="1616601" y="5363735"/>
            <a:ext cx="5910797" cy="584775"/>
          </a:xfrm>
          <a:prstGeom prst="rect">
            <a:avLst/>
          </a:prstGeom>
        </p:spPr>
        <p:txBody>
          <a:bodyPr wrap="square">
            <a:spAutoFit/>
          </a:bodyPr>
          <a:lstStyle/>
          <a:p>
            <a:r>
              <a:rPr lang="en-GB" sz="3200" dirty="0">
                <a:latin typeface="Arial" panose="020B0604020202020204" pitchFamily="34" charset="0"/>
              </a:rPr>
              <a:t>Control of power converters?</a:t>
            </a:r>
          </a:p>
        </p:txBody>
      </p:sp>
    </p:spTree>
    <p:extLst>
      <p:ext uri="{BB962C8B-B14F-4D97-AF65-F5344CB8AC3E}">
        <p14:creationId xmlns:p14="http://schemas.microsoft.com/office/powerpoint/2010/main" val="223363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09775" y="395634"/>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PROBLEM ANALYSIS</a:t>
            </a:r>
            <a:endParaRPr lang="da-DK" dirty="0"/>
          </a:p>
        </p:txBody>
      </p:sp>
      <p:sp>
        <p:nvSpPr>
          <p:cNvPr id="4" name="Rectangle 3">
            <a:extLst>
              <a:ext uri="{FF2B5EF4-FFF2-40B4-BE49-F238E27FC236}">
                <a16:creationId xmlns:a16="http://schemas.microsoft.com/office/drawing/2014/main" id="{40154B3D-5692-479D-A92C-47E893DBB071}"/>
              </a:ext>
            </a:extLst>
          </p:cNvPr>
          <p:cNvSpPr/>
          <p:nvPr/>
        </p:nvSpPr>
        <p:spPr>
          <a:xfrm>
            <a:off x="439204" y="2967335"/>
            <a:ext cx="3956948" cy="923330"/>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Artificial neural networks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Finite set model predictive control</a:t>
            </a:r>
          </a:p>
        </p:txBody>
      </p:sp>
      <p:cxnSp>
        <p:nvCxnSpPr>
          <p:cNvPr id="5" name="Straight Arrow Connector 4">
            <a:extLst>
              <a:ext uri="{FF2B5EF4-FFF2-40B4-BE49-F238E27FC236}">
                <a16:creationId xmlns:a16="http://schemas.microsoft.com/office/drawing/2014/main" id="{4F96E9AF-E4E7-4A75-AD3E-9D825584661F}"/>
              </a:ext>
            </a:extLst>
          </p:cNvPr>
          <p:cNvCxnSpPr/>
          <p:nvPr/>
        </p:nvCxnSpPr>
        <p:spPr>
          <a:xfrm>
            <a:off x="4528735" y="3248797"/>
            <a:ext cx="154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52F6E21-0A67-46EC-A117-A78A0FC4F9F6}"/>
              </a:ext>
            </a:extLst>
          </p:cNvPr>
          <p:cNvSpPr/>
          <p:nvPr/>
        </p:nvSpPr>
        <p:spPr>
          <a:xfrm>
            <a:off x="6726322" y="3079817"/>
            <a:ext cx="3956948" cy="369332"/>
          </a:xfrm>
          <a:prstGeom prst="rect">
            <a:avLst/>
          </a:prstGeom>
        </p:spPr>
        <p:txBody>
          <a:bodyPr wrap="square">
            <a:spAutoFit/>
          </a:bodyPr>
          <a:lstStyle/>
          <a:p>
            <a:r>
              <a:rPr lang="en-GB" dirty="0">
                <a:latin typeface="Arial" panose="020B0604020202020204" pitchFamily="34" charset="0"/>
              </a:rPr>
              <a:t>Imitator controller</a:t>
            </a:r>
          </a:p>
        </p:txBody>
      </p:sp>
      <p:sp>
        <p:nvSpPr>
          <p:cNvPr id="8" name="Rectangle 7">
            <a:extLst>
              <a:ext uri="{FF2B5EF4-FFF2-40B4-BE49-F238E27FC236}">
                <a16:creationId xmlns:a16="http://schemas.microsoft.com/office/drawing/2014/main" id="{E2666FF6-F30E-46B1-9A93-A39E650D0B6E}"/>
              </a:ext>
            </a:extLst>
          </p:cNvPr>
          <p:cNvSpPr/>
          <p:nvPr/>
        </p:nvSpPr>
        <p:spPr>
          <a:xfrm>
            <a:off x="439204" y="5048235"/>
            <a:ext cx="3956948" cy="1477328"/>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Resistive load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Simple inverter topology</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Sampling time 20 µs</a:t>
            </a:r>
          </a:p>
        </p:txBody>
      </p:sp>
      <p:sp>
        <p:nvSpPr>
          <p:cNvPr id="9" name="Rectangle 8">
            <a:extLst>
              <a:ext uri="{FF2B5EF4-FFF2-40B4-BE49-F238E27FC236}">
                <a16:creationId xmlns:a16="http://schemas.microsoft.com/office/drawing/2014/main" id="{B1BBA131-20A9-4143-8ABA-69F05246DC51}"/>
              </a:ext>
            </a:extLst>
          </p:cNvPr>
          <p:cNvSpPr/>
          <p:nvPr/>
        </p:nvSpPr>
        <p:spPr>
          <a:xfrm>
            <a:off x="439203" y="1962106"/>
            <a:ext cx="5910797" cy="584775"/>
          </a:xfrm>
          <a:prstGeom prst="rect">
            <a:avLst/>
          </a:prstGeom>
        </p:spPr>
        <p:txBody>
          <a:bodyPr wrap="square">
            <a:spAutoFit/>
          </a:bodyPr>
          <a:lstStyle/>
          <a:p>
            <a:r>
              <a:rPr lang="en-GB" sz="3200" b="1" dirty="0">
                <a:latin typeface="Arial" panose="020B0604020202020204" pitchFamily="34" charset="0"/>
              </a:rPr>
              <a:t>Control of power converters?</a:t>
            </a:r>
          </a:p>
        </p:txBody>
      </p:sp>
      <p:sp>
        <p:nvSpPr>
          <p:cNvPr id="10" name="Rectangle 9">
            <a:extLst>
              <a:ext uri="{FF2B5EF4-FFF2-40B4-BE49-F238E27FC236}">
                <a16:creationId xmlns:a16="http://schemas.microsoft.com/office/drawing/2014/main" id="{B863CDE7-C1E9-42C9-9F75-B05C87A7F5F6}"/>
              </a:ext>
            </a:extLst>
          </p:cNvPr>
          <p:cNvSpPr/>
          <p:nvPr/>
        </p:nvSpPr>
        <p:spPr>
          <a:xfrm>
            <a:off x="439204" y="4342990"/>
            <a:ext cx="5910797" cy="584775"/>
          </a:xfrm>
          <a:prstGeom prst="rect">
            <a:avLst/>
          </a:prstGeom>
        </p:spPr>
        <p:txBody>
          <a:bodyPr wrap="square">
            <a:spAutoFit/>
          </a:bodyPr>
          <a:lstStyle/>
          <a:p>
            <a:r>
              <a:rPr lang="en-GB" sz="3200" b="1" dirty="0">
                <a:latin typeface="Arial" panose="020B0604020202020204" pitchFamily="34" charset="0"/>
              </a:rPr>
              <a:t>Limitations</a:t>
            </a:r>
          </a:p>
        </p:txBody>
      </p:sp>
    </p:spTree>
    <p:extLst>
      <p:ext uri="{BB962C8B-B14F-4D97-AF65-F5344CB8AC3E}">
        <p14:creationId xmlns:p14="http://schemas.microsoft.com/office/powerpoint/2010/main" val="65273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4" name="Picture 3">
            <a:extLst>
              <a:ext uri="{FF2B5EF4-FFF2-40B4-BE49-F238E27FC236}">
                <a16:creationId xmlns:a16="http://schemas.microsoft.com/office/drawing/2014/main" id="{2C149316-FB10-444B-ABBA-E4EA75CC5DD2}"/>
              </a:ext>
            </a:extLst>
          </p:cNvPr>
          <p:cNvPicPr>
            <a:picLocks noChangeAspect="1"/>
          </p:cNvPicPr>
          <p:nvPr/>
        </p:nvPicPr>
        <p:blipFill>
          <a:blip r:embed="rId4"/>
          <a:stretch>
            <a:fillRect/>
          </a:stretch>
        </p:blipFill>
        <p:spPr>
          <a:xfrm>
            <a:off x="771525" y="5617508"/>
            <a:ext cx="3028950" cy="1028700"/>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State space</a:t>
            </a:r>
          </a:p>
        </p:txBody>
      </p:sp>
      <p:pic>
        <p:nvPicPr>
          <p:cNvPr id="4" name="Picture 3">
            <a:extLst>
              <a:ext uri="{FF2B5EF4-FFF2-40B4-BE49-F238E27FC236}">
                <a16:creationId xmlns:a16="http://schemas.microsoft.com/office/drawing/2014/main" id="{FCB9A131-7A90-41D0-8DBE-61EAB9DB80A2}"/>
              </a:ext>
            </a:extLst>
          </p:cNvPr>
          <p:cNvPicPr>
            <a:picLocks noChangeAspect="1"/>
          </p:cNvPicPr>
          <p:nvPr/>
        </p:nvPicPr>
        <p:blipFill>
          <a:blip r:embed="rId3"/>
          <a:stretch>
            <a:fillRect/>
          </a:stretch>
        </p:blipFill>
        <p:spPr>
          <a:xfrm>
            <a:off x="2124075" y="3632557"/>
            <a:ext cx="4895850" cy="2447925"/>
          </a:xfrm>
          <a:prstGeom prst="rect">
            <a:avLst/>
          </a:prstGeom>
        </p:spPr>
      </p:pic>
      <p:pic>
        <p:nvPicPr>
          <p:cNvPr id="6" name="Picture 5">
            <a:extLst>
              <a:ext uri="{FF2B5EF4-FFF2-40B4-BE49-F238E27FC236}">
                <a16:creationId xmlns:a16="http://schemas.microsoft.com/office/drawing/2014/main" id="{EF2419C0-9827-4E95-A846-D9EDFD5F5C34}"/>
              </a:ext>
            </a:extLst>
          </p:cNvPr>
          <p:cNvPicPr>
            <a:picLocks noChangeAspect="1"/>
          </p:cNvPicPr>
          <p:nvPr/>
        </p:nvPicPr>
        <p:blipFill>
          <a:blip r:embed="rId4"/>
          <a:stretch>
            <a:fillRect/>
          </a:stretch>
        </p:blipFill>
        <p:spPr>
          <a:xfrm>
            <a:off x="2708214" y="1966844"/>
            <a:ext cx="3727572" cy="896203"/>
          </a:xfrm>
          <a:prstGeom prst="rect">
            <a:avLst/>
          </a:prstGeom>
        </p:spPr>
      </p:pic>
      <p:sp>
        <p:nvSpPr>
          <p:cNvPr id="9" name="Titel 1">
            <a:extLst>
              <a:ext uri="{FF2B5EF4-FFF2-40B4-BE49-F238E27FC236}">
                <a16:creationId xmlns:a16="http://schemas.microsoft.com/office/drawing/2014/main" id="{7A85E1B5-882D-42AE-B38C-659FC92E1832}"/>
              </a:ext>
            </a:extLst>
          </p:cNvPr>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spTree>
    <p:extLst>
      <p:ext uri="{BB962C8B-B14F-4D97-AF65-F5344CB8AC3E}">
        <p14:creationId xmlns:p14="http://schemas.microsoft.com/office/powerpoint/2010/main" val="90226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363004" y="1886721"/>
            <a:ext cx="8511776" cy="5252243"/>
          </a:xfrm>
          <a:prstGeom prst="rect">
            <a:avLst/>
          </a:prstGeom>
        </p:spPr>
      </p:pic>
      <p:cxnSp>
        <p:nvCxnSpPr>
          <p:cNvPr id="5" name="Straight Arrow Connector 4">
            <a:extLst>
              <a:ext uri="{FF2B5EF4-FFF2-40B4-BE49-F238E27FC236}">
                <a16:creationId xmlns:a16="http://schemas.microsoft.com/office/drawing/2014/main" id="{A3C5601D-0C8B-4945-AF57-43CB1AC96D1C}"/>
              </a:ext>
            </a:extLst>
          </p:cNvPr>
          <p:cNvCxnSpPr>
            <a:cxnSpLocks/>
          </p:cNvCxnSpPr>
          <p:nvPr/>
        </p:nvCxnSpPr>
        <p:spPr>
          <a:xfrm>
            <a:off x="7048500" y="1524000"/>
            <a:ext cx="0" cy="571500"/>
          </a:xfrm>
          <a:prstGeom prst="straightConnector1">
            <a:avLst/>
          </a:prstGeom>
          <a:ln w="38100">
            <a:solidFill>
              <a:srgbClr val="F00A0A"/>
            </a:solidFill>
            <a:tailEnd type="triangle"/>
          </a:ln>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0A5D1EBC-666F-4D98-8467-571B05920F5C}"/>
              </a:ext>
            </a:extLst>
          </p:cNvPr>
          <p:cNvSpPr/>
          <p:nvPr/>
        </p:nvSpPr>
        <p:spPr>
          <a:xfrm>
            <a:off x="6201918" y="1157974"/>
            <a:ext cx="2672862" cy="369332"/>
          </a:xfrm>
          <a:prstGeom prst="rect">
            <a:avLst/>
          </a:prstGeom>
        </p:spPr>
        <p:txBody>
          <a:bodyPr wrap="square">
            <a:spAutoFit/>
          </a:bodyPr>
          <a:lstStyle/>
          <a:p>
            <a:r>
              <a:rPr lang="en-GB" b="0" i="0" dirty="0">
                <a:effectLst/>
                <a:latin typeface="Arial" panose="020B0604020202020204" pitchFamily="34" charset="0"/>
              </a:rPr>
              <a:t>Optimal decision</a:t>
            </a:r>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Algorithm that uses the model of the system to predict the control action that minimizes error.</a:t>
            </a:r>
          </a:p>
        </p:txBody>
      </p:sp>
    </p:spTree>
    <p:extLst>
      <p:ext uri="{BB962C8B-B14F-4D97-AF65-F5344CB8AC3E}">
        <p14:creationId xmlns:p14="http://schemas.microsoft.com/office/powerpoint/2010/main" val="15251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CD885359-5D7F-451B-B61A-6D64A138A142}"/>
              </a:ext>
            </a:extLst>
          </p:cNvPr>
          <p:cNvPicPr>
            <a:picLocks noChangeAspect="1"/>
          </p:cNvPicPr>
          <p:nvPr/>
        </p:nvPicPr>
        <p:blipFill>
          <a:blip r:embed="rId3"/>
          <a:stretch>
            <a:fillRect/>
          </a:stretch>
        </p:blipFill>
        <p:spPr>
          <a:xfrm>
            <a:off x="0" y="2630512"/>
            <a:ext cx="9144000" cy="3242895"/>
          </a:xfrm>
          <a:prstGeom prst="rect">
            <a:avLst/>
          </a:prstGeom>
        </p:spPr>
      </p:pic>
    </p:spTree>
    <p:extLst>
      <p:ext uri="{BB962C8B-B14F-4D97-AF65-F5344CB8AC3E}">
        <p14:creationId xmlns:p14="http://schemas.microsoft.com/office/powerpoint/2010/main" val="146148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73181F-A9CA-4908-B94B-82F12A2CD9C1}"/>
              </a:ext>
            </a:extLst>
          </p:cNvPr>
          <p:cNvPicPr>
            <a:picLocks noChangeAspect="1"/>
          </p:cNvPicPr>
          <p:nvPr/>
        </p:nvPicPr>
        <p:blipFill>
          <a:blip r:embed="rId3"/>
          <a:stretch>
            <a:fillRect/>
          </a:stretch>
        </p:blipFill>
        <p:spPr>
          <a:xfrm>
            <a:off x="1860410" y="4811854"/>
            <a:ext cx="5516963" cy="772707"/>
          </a:xfrm>
          <a:prstGeom prst="rect">
            <a:avLst/>
          </a:prstGeom>
        </p:spPr>
      </p:pic>
      <p:sp>
        <p:nvSpPr>
          <p:cNvPr id="11" name="Titel 1">
            <a:extLst>
              <a:ext uri="{FF2B5EF4-FFF2-40B4-BE49-F238E27FC236}">
                <a16:creationId xmlns:a16="http://schemas.microsoft.com/office/drawing/2014/main" id="{0706018F-7761-4F7D-A868-6F8415F7B99F}"/>
              </a:ext>
            </a:extLst>
          </p:cNvPr>
          <p:cNvSpPr txBox="1">
            <a:spLocks/>
          </p:cNvSpPr>
          <p:nvPr/>
        </p:nvSpPr>
        <p:spPr>
          <a:xfrm>
            <a:off x="692882" y="412336"/>
            <a:ext cx="6972755" cy="1474385"/>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5794FCC1-DD20-48C8-BF56-F3F640B85CD3}"/>
              </a:ext>
            </a:extLst>
          </p:cNvPr>
          <p:cNvSpPr/>
          <p:nvPr/>
        </p:nvSpPr>
        <p:spPr>
          <a:xfrm>
            <a:off x="1341883" y="2117177"/>
            <a:ext cx="5712060"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Flexible decision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Any state or variable can be included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Decision based on linear or non-linear behaviour</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6" name="Rectangle 5">
            <a:extLst>
              <a:ext uri="{FF2B5EF4-FFF2-40B4-BE49-F238E27FC236}">
                <a16:creationId xmlns:a16="http://schemas.microsoft.com/office/drawing/2014/main" id="{F5002AB7-E009-41A5-90FA-B976A423FC57}"/>
              </a:ext>
            </a:extLst>
          </p:cNvPr>
          <p:cNvSpPr/>
          <p:nvPr/>
        </p:nvSpPr>
        <p:spPr>
          <a:xfrm>
            <a:off x="692882" y="4425501"/>
            <a:ext cx="5872500" cy="369332"/>
          </a:xfrm>
          <a:prstGeom prst="rect">
            <a:avLst/>
          </a:prstGeom>
        </p:spPr>
        <p:txBody>
          <a:bodyPr wrap="square">
            <a:spAutoFit/>
          </a:bodyPr>
          <a:lstStyle/>
          <a:p>
            <a:r>
              <a:rPr lang="en-GB" dirty="0">
                <a:latin typeface="Arial" panose="020B0604020202020204" pitchFamily="34" charset="0"/>
              </a:rPr>
              <a:t>Basic cost function: reference tracking</a:t>
            </a:r>
          </a:p>
        </p:txBody>
      </p:sp>
    </p:spTree>
    <p:extLst>
      <p:ext uri="{BB962C8B-B14F-4D97-AF65-F5344CB8AC3E}">
        <p14:creationId xmlns:p14="http://schemas.microsoft.com/office/powerpoint/2010/main" val="171237408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3.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10030</TotalTime>
  <Words>2081</Words>
  <Application>Microsoft Office PowerPoint</Application>
  <PresentationFormat>On-screen Show (4:3)</PresentationFormat>
  <Paragraphs>211</Paragraphs>
  <Slides>28</Slides>
  <Notes>24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INTRODUCTION </vt:lpstr>
      <vt:lpstr>PROBLEM ANALYSIS</vt:lpstr>
      <vt:lpstr>MODEL </vt:lpstr>
      <vt:lpstr>MODEL </vt:lpstr>
      <vt:lpstr>FS-MPC  </vt:lpstr>
      <vt:lpstr>FS-MPC  </vt:lpstr>
      <vt:lpstr>PowerPoint Presentation</vt:lpstr>
      <vt:lpstr>FS-MPC – Cost function  </vt:lpstr>
      <vt:lpstr>FS-MPC – Cost function  </vt:lpstr>
      <vt:lpstr>FS-MPC- Advantages and drawbacks  </vt:lpstr>
      <vt:lpstr>PROPOSED SOLUTION</vt:lpstr>
      <vt:lpstr>ARTIFICIAL NEURAL NETWORKS</vt:lpstr>
      <vt:lpstr>ARTIFICIAL NEURAL NETWORKS</vt:lpstr>
      <vt:lpstr>ARTIFICIAL NEURAL NETWORKS</vt:lpstr>
      <vt:lpstr>ARTIFICIAL NEURAL NETWORKS</vt:lpstr>
      <vt:lpstr>DATA ACQUISITION</vt:lpstr>
      <vt:lpstr>TRAINING THE NETWORK </vt:lpstr>
      <vt:lpstr>LABORATORY SETUP</vt:lpstr>
      <vt:lpstr>RESULTS </vt:lpstr>
      <vt:lpstr>STEADY STATE</vt:lpstr>
      <vt:lpstr>RESULTS </vt:lpstr>
      <vt:lpstr>RESULTS </vt:lpstr>
      <vt:lpstr>RESULTS </vt:lpstr>
      <vt:lpstr>CONCLUSION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Cristina Roche Arroyos</cp:lastModifiedBy>
  <cp:revision>668</cp:revision>
  <cp:lastPrinted>2019-11-08T12:20:11Z</cp:lastPrinted>
  <dcterms:created xsi:type="dcterms:W3CDTF">2016-11-10T06:07:03Z</dcterms:created>
  <dcterms:modified xsi:type="dcterms:W3CDTF">2020-01-19T15:02:00Z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